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75" r:id="rId5"/>
    <p:sldId id="376" r:id="rId6"/>
    <p:sldId id="378" r:id="rId7"/>
    <p:sldId id="379" r:id="rId8"/>
    <p:sldId id="381" r:id="rId9"/>
    <p:sldId id="382" r:id="rId10"/>
    <p:sldId id="383" r:id="rId11"/>
    <p:sldId id="384" r:id="rId12"/>
    <p:sldId id="385" r:id="rId13"/>
    <p:sldId id="386" r:id="rId14"/>
    <p:sldId id="387" r:id="rId15"/>
    <p:sldId id="388" r:id="rId16"/>
    <p:sldId id="389" r:id="rId17"/>
    <p:sldId id="390" r:id="rId18"/>
    <p:sldId id="512" r:id="rId19"/>
    <p:sldId id="391" r:id="rId20"/>
    <p:sldId id="392" r:id="rId21"/>
    <p:sldId id="393" r:id="rId22"/>
    <p:sldId id="394" r:id="rId23"/>
    <p:sldId id="395" r:id="rId24"/>
    <p:sldId id="396" r:id="rId25"/>
    <p:sldId id="397" r:id="rId26"/>
    <p:sldId id="399" r:id="rId27"/>
    <p:sldId id="400" r:id="rId28"/>
    <p:sldId id="401" r:id="rId29"/>
    <p:sldId id="403" r:id="rId30"/>
    <p:sldId id="465" r:id="rId31"/>
    <p:sldId id="406" r:id="rId32"/>
    <p:sldId id="407" r:id="rId33"/>
    <p:sldId id="408" r:id="rId34"/>
    <p:sldId id="409" r:id="rId35"/>
    <p:sldId id="411" r:id="rId36"/>
    <p:sldId id="466" r:id="rId37"/>
    <p:sldId id="467" r:id="rId38"/>
    <p:sldId id="468" r:id="rId39"/>
    <p:sldId id="469" r:id="rId40"/>
    <p:sldId id="470" r:id="rId41"/>
    <p:sldId id="471" r:id="rId42"/>
    <p:sldId id="472"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 id="486" r:id="rId57"/>
    <p:sldId id="487" r:id="rId58"/>
    <p:sldId id="488" r:id="rId59"/>
    <p:sldId id="489" r:id="rId60"/>
    <p:sldId id="490" r:id="rId61"/>
    <p:sldId id="491" r:id="rId62"/>
    <p:sldId id="492" r:id="rId63"/>
    <p:sldId id="493" r:id="rId64"/>
    <p:sldId id="494" r:id="rId65"/>
    <p:sldId id="495" r:id="rId66"/>
    <p:sldId id="496" r:id="rId67"/>
    <p:sldId id="497" r:id="rId68"/>
    <p:sldId id="498" r:id="rId69"/>
    <p:sldId id="499" r:id="rId70"/>
    <p:sldId id="500" r:id="rId71"/>
    <p:sldId id="501" r:id="rId72"/>
    <p:sldId id="502" r:id="rId73"/>
    <p:sldId id="503" r:id="rId74"/>
    <p:sldId id="504" r:id="rId75"/>
    <p:sldId id="505" r:id="rId76"/>
    <p:sldId id="506" r:id="rId77"/>
    <p:sldId id="507" r:id="rId78"/>
    <p:sldId id="508" r:id="rId79"/>
    <p:sldId id="509" r:id="rId80"/>
    <p:sldId id="510" r:id="rId81"/>
    <p:sldId id="511" r:id="rId8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gwoo" initials="s" lastIdx="16" clrIdx="0">
    <p:extLst>
      <p:ext uri="{19B8F6BF-5375-455C-9EA6-DF929625EA0E}">
        <p15:presenceInfo xmlns="" xmlns:p15="http://schemas.microsoft.com/office/powerpoint/2012/main" userId="sgwoo" providerId="None"/>
      </p:ext>
    </p:extLst>
  </p:cmAuthor>
  <p:cmAuthor id="2" name="이태훈" initials="이"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4EC"/>
    <a:srgbClr val="DCDDDF"/>
    <a:srgbClr val="E8F4ED"/>
    <a:srgbClr val="008000"/>
    <a:srgbClr val="50B8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84" y="-2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1-27T21:55:37.076" idx="1">
    <p:pos x="10" y="10"/>
    <p:text>'She is a vegetarian. She does not eat meat. She thinks that animals should not be killed. It is hard for her to hang out with people. Many people like to eat meat. She told his parents not to have meat. They laughed at her. She realized they couldn\'t give up meat.'</p:text>
  </p:cm>
  <p:cm authorId="2" dt="2022-11-27T21:55:56.238" idx="2">
    <p:pos x="15" y="103"/>
    <p:text>'그녀는 채식주의자입니다. 그녀는 고기를 먹지 않습니다. 그녀는 동물을 죽이지 말아야한다고 생각합니다. 그녀가 사람들과 어울리는 것은 어렵습니다. 많은 사람들이 고기를 좋아합니다. 그녀는 부모에게 고기를 먹지 말라고 말했습니다. 그들은 그녀를 비웃었다. 그녀는 그들이 고기를 포기할 수 없다는 것을 깨달았습니다. '</p:tex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192274EB-EC14-48D4-B403-82D7B4F86FE7}"/>
              </a:ext>
            </a:extLst>
          </p:cNvPr>
          <p:cNvSpPr>
            <a:spLocks noGrp="1"/>
          </p:cNvSpPr>
          <p:nvPr>
            <p:ph type="ctrTitle"/>
          </p:nvPr>
        </p:nvSpPr>
        <p:spPr>
          <a:xfrm>
            <a:off x="0" y="2797952"/>
            <a:ext cx="12192000" cy="1006475"/>
          </a:xfrm>
        </p:spPr>
        <p:txBody>
          <a:bodyPr anchor="b"/>
          <a:lstStyle>
            <a:lvl1pPr algn="ctr">
              <a:defRPr sz="6000" b="1">
                <a:effectLst/>
              </a:defRPr>
            </a:lvl1pPr>
          </a:lstStyle>
          <a:p>
            <a:endParaRPr lang="ko-KR" altLang="en-US" dirty="0"/>
          </a:p>
        </p:txBody>
      </p:sp>
      <p:sp>
        <p:nvSpPr>
          <p:cNvPr id="4" name="날짜 개체 틀 3">
            <a:extLst>
              <a:ext uri="{FF2B5EF4-FFF2-40B4-BE49-F238E27FC236}">
                <a16:creationId xmlns="" xmlns:a16="http://schemas.microsoft.com/office/drawing/2014/main" id="{59635E7B-EC78-42C5-91E2-5B94E66EEDA0}"/>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5" name="바닥글 개체 틀 4">
            <a:extLst>
              <a:ext uri="{FF2B5EF4-FFF2-40B4-BE49-F238E27FC236}">
                <a16:creationId xmlns="" xmlns:a16="http://schemas.microsoft.com/office/drawing/2014/main" id="{DFA3E898-5AEB-4C22-8303-6DB0F9A26B9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C8FEE74B-B591-4700-9B37-9B6C3AD342A4}"/>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pic>
        <p:nvPicPr>
          <p:cNvPr id="8" name="그림 7" descr="음식, 그리기이(가) 표시된 사진&#10;&#10;자동 생성된 설명">
            <a:extLst>
              <a:ext uri="{FF2B5EF4-FFF2-40B4-BE49-F238E27FC236}">
                <a16:creationId xmlns="" xmlns:a16="http://schemas.microsoft.com/office/drawing/2014/main" id="{3E0A9214-92E7-4FCF-9846-5AA2475854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60475" y="136525"/>
            <a:ext cx="1139831" cy="2081133"/>
          </a:xfrm>
          <a:prstGeom prst="rect">
            <a:avLst/>
          </a:prstGeom>
        </p:spPr>
      </p:pic>
    </p:spTree>
    <p:extLst>
      <p:ext uri="{BB962C8B-B14F-4D97-AF65-F5344CB8AC3E}">
        <p14:creationId xmlns:p14="http://schemas.microsoft.com/office/powerpoint/2010/main" val="16629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83FD9A56-FA38-4C05-9A1D-D68A8D45AA9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C33766C3-6550-4860-89EB-DDC91B2E962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8400258B-CA76-434F-A733-E918F7DE20B9}"/>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5" name="바닥글 개체 틀 4">
            <a:extLst>
              <a:ext uri="{FF2B5EF4-FFF2-40B4-BE49-F238E27FC236}">
                <a16:creationId xmlns="" xmlns:a16="http://schemas.microsoft.com/office/drawing/2014/main" id="{766A8FEF-F87F-464D-B12A-210C9EB18BC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672E3526-2E83-46C4-89AE-FAB01FD9FDC3}"/>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420533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 xmlns:a16="http://schemas.microsoft.com/office/drawing/2014/main" id="{8F14F8F5-2EDE-4A8B-A0B6-C9FA62559E9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 xmlns:a16="http://schemas.microsoft.com/office/drawing/2014/main" id="{3DC32CD4-007C-4C98-AC60-8D755429D0C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D7529703-6001-488C-9943-0C024CDC92AF}"/>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5" name="바닥글 개체 틀 4">
            <a:extLst>
              <a:ext uri="{FF2B5EF4-FFF2-40B4-BE49-F238E27FC236}">
                <a16:creationId xmlns="" xmlns:a16="http://schemas.microsoft.com/office/drawing/2014/main" id="{FEB8B2EA-F4F7-443C-8CF6-B03E52519BD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99D488DA-B621-4B18-B0FF-AC9B717B9363}"/>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272204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10" name="그림 9" descr="스크린샷, 꽃, 조류이(가) 표시된 사진&#10;&#10;자동 생성된 설명">
            <a:extLst>
              <a:ext uri="{FF2B5EF4-FFF2-40B4-BE49-F238E27FC236}">
                <a16:creationId xmlns="" xmlns:a16="http://schemas.microsoft.com/office/drawing/2014/main" id="{2D970DDF-B657-483D-8325-2DA4F10218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4" r="1464"/>
          <a:stretch/>
        </p:blipFill>
        <p:spPr>
          <a:xfrm>
            <a:off x="0" y="0"/>
            <a:ext cx="12192000" cy="6857013"/>
          </a:xfrm>
          <a:prstGeom prst="rect">
            <a:avLst/>
          </a:prstGeom>
        </p:spPr>
      </p:pic>
      <p:pic>
        <p:nvPicPr>
          <p:cNvPr id="12" name="그림 11" descr="스크린샷, 꽃, 조류이(가) 표시된 사진&#10;&#10;자동 생성된 설명">
            <a:extLst>
              <a:ext uri="{FF2B5EF4-FFF2-40B4-BE49-F238E27FC236}">
                <a16:creationId xmlns="" xmlns:a16="http://schemas.microsoft.com/office/drawing/2014/main" id="{74648A90-77AA-4D8A-8FC8-876D99B5AB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4" r="42631" b="88160"/>
          <a:stretch/>
        </p:blipFill>
        <p:spPr>
          <a:xfrm>
            <a:off x="2585258" y="3343275"/>
            <a:ext cx="7021484" cy="3455439"/>
          </a:xfrm>
          <a:prstGeom prst="rect">
            <a:avLst/>
          </a:prstGeom>
        </p:spPr>
      </p:pic>
      <p:sp>
        <p:nvSpPr>
          <p:cNvPr id="13" name="타원 12">
            <a:extLst>
              <a:ext uri="{FF2B5EF4-FFF2-40B4-BE49-F238E27FC236}">
                <a16:creationId xmlns="" xmlns:a16="http://schemas.microsoft.com/office/drawing/2014/main" id="{84F789DA-AB25-436B-AE8B-ED700476B78D}"/>
              </a:ext>
            </a:extLst>
          </p:cNvPr>
          <p:cNvSpPr/>
          <p:nvPr userDrawn="1"/>
        </p:nvSpPr>
        <p:spPr>
          <a:xfrm>
            <a:off x="5200650" y="1409700"/>
            <a:ext cx="1790700" cy="1790700"/>
          </a:xfrm>
          <a:prstGeom prst="ellipse">
            <a:avLst/>
          </a:prstGeom>
          <a:solidFill>
            <a:srgbClr val="50B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279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0ABD95E4-8F96-4FE2-A8AF-E2B4B0E53265}"/>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 xmlns:a16="http://schemas.microsoft.com/office/drawing/2014/main" id="{416B29D7-8D1C-4561-A3A9-00DD5F274D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 xmlns:a16="http://schemas.microsoft.com/office/drawing/2014/main" id="{40D24DC5-F779-403D-AD47-ACAC84F431DB}"/>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5" name="바닥글 개체 틀 4">
            <a:extLst>
              <a:ext uri="{FF2B5EF4-FFF2-40B4-BE49-F238E27FC236}">
                <a16:creationId xmlns="" xmlns:a16="http://schemas.microsoft.com/office/drawing/2014/main" id="{4AF08F97-D9AA-4BFE-A19C-0E3CA44972B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 xmlns:a16="http://schemas.microsoft.com/office/drawing/2014/main" id="{0DD633C4-7F7F-4666-8057-7499F58480D9}"/>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136514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8" name="직사각형 7">
            <a:extLst>
              <a:ext uri="{FF2B5EF4-FFF2-40B4-BE49-F238E27FC236}">
                <a16:creationId xmlns="" xmlns:a16="http://schemas.microsoft.com/office/drawing/2014/main" id="{44C86696-28BC-4DD4-984E-27FC28A7739B}"/>
              </a:ext>
            </a:extLst>
          </p:cNvPr>
          <p:cNvSpPr/>
          <p:nvPr userDrawn="1"/>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 xmlns:a16="http://schemas.microsoft.com/office/drawing/2014/main" id="{E3963829-07B3-434F-A5D4-1E009DC5AFAD}"/>
              </a:ext>
            </a:extLst>
          </p:cNvPr>
          <p:cNvSpPr/>
          <p:nvPr userDrawn="1"/>
        </p:nvSpPr>
        <p:spPr>
          <a:xfrm>
            <a:off x="490537" y="365124"/>
            <a:ext cx="11210925" cy="61277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 xmlns:a16="http://schemas.microsoft.com/office/drawing/2014/main" id="{B8CE4A04-D254-4EF9-9CA7-8A93E82CFAE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 xmlns:a16="http://schemas.microsoft.com/office/drawing/2014/main" id="{5829A048-C8F7-43DE-AA3A-4CC97E46C94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 xmlns:a16="http://schemas.microsoft.com/office/drawing/2014/main" id="{8F3A673F-18E4-4F98-8386-BD6336FED51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 xmlns:a16="http://schemas.microsoft.com/office/drawing/2014/main" id="{9FADFDC3-C380-4DD4-B37F-221A350649FD}"/>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6" name="바닥글 개체 틀 5">
            <a:extLst>
              <a:ext uri="{FF2B5EF4-FFF2-40B4-BE49-F238E27FC236}">
                <a16:creationId xmlns="" xmlns:a16="http://schemas.microsoft.com/office/drawing/2014/main" id="{441BE17B-6598-4F6E-A79E-E55BBCE2A4B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C2D3B6B7-1990-42EC-87FA-C096845C8A2C}"/>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2664116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3" name="직사각형 12">
            <a:extLst>
              <a:ext uri="{FF2B5EF4-FFF2-40B4-BE49-F238E27FC236}">
                <a16:creationId xmlns="" xmlns:a16="http://schemas.microsoft.com/office/drawing/2014/main" id="{814B80D4-718E-4C49-9AA9-5097FF12E506}"/>
              </a:ext>
            </a:extLst>
          </p:cNvPr>
          <p:cNvSpPr/>
          <p:nvPr userDrawn="1"/>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둥근 모서리 14">
            <a:extLst>
              <a:ext uri="{FF2B5EF4-FFF2-40B4-BE49-F238E27FC236}">
                <a16:creationId xmlns="" xmlns:a16="http://schemas.microsoft.com/office/drawing/2014/main" id="{A2E5C845-C9CC-45E4-B999-22C70DB8A831}"/>
              </a:ext>
            </a:extLst>
          </p:cNvPr>
          <p:cNvSpPr/>
          <p:nvPr userDrawn="1"/>
        </p:nvSpPr>
        <p:spPr>
          <a:xfrm>
            <a:off x="490537" y="365124"/>
            <a:ext cx="11210925" cy="61277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 xmlns:a16="http://schemas.microsoft.com/office/drawing/2014/main" id="{4C26CB8F-A4E5-4208-B766-FF042D8C4DD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3EF2F710-12FF-4E61-9C78-267C0549E3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 xmlns:a16="http://schemas.microsoft.com/office/drawing/2014/main" id="{1A321310-2B69-4A61-B34C-CAEEC97E685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 xmlns:a16="http://schemas.microsoft.com/office/drawing/2014/main" id="{6F695939-A10B-417C-BF8C-AFC442FCB3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 xmlns:a16="http://schemas.microsoft.com/office/drawing/2014/main" id="{17458B64-6565-4AC9-8295-27E287F0ECC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 xmlns:a16="http://schemas.microsoft.com/office/drawing/2014/main" id="{3D50A02E-6F43-4F0B-81B5-DCC5117D1543}"/>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8" name="바닥글 개체 틀 7">
            <a:extLst>
              <a:ext uri="{FF2B5EF4-FFF2-40B4-BE49-F238E27FC236}">
                <a16:creationId xmlns="" xmlns:a16="http://schemas.microsoft.com/office/drawing/2014/main" id="{18545281-993F-4CFA-A2A9-E3BB6D02403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 xmlns:a16="http://schemas.microsoft.com/office/drawing/2014/main" id="{50938877-9DBA-44E8-AF61-93A6468CFDE3}"/>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242693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2973A7CC-B191-4230-A185-930EE37D009D}"/>
              </a:ext>
            </a:extLst>
          </p:cNvPr>
          <p:cNvSpPr/>
          <p:nvPr userDrawn="1"/>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 xmlns:a16="http://schemas.microsoft.com/office/drawing/2014/main" id="{14AAE2D0-DBAE-41CA-B0CC-6282DB159337}"/>
              </a:ext>
            </a:extLst>
          </p:cNvPr>
          <p:cNvSpPr/>
          <p:nvPr userDrawn="1"/>
        </p:nvSpPr>
        <p:spPr>
          <a:xfrm>
            <a:off x="490537" y="365124"/>
            <a:ext cx="11210925" cy="61277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 xmlns:a16="http://schemas.microsoft.com/office/drawing/2014/main" id="{C92A9A95-C6E6-4C0B-B68D-C0EFD4B761C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 xmlns:a16="http://schemas.microsoft.com/office/drawing/2014/main" id="{6D06D794-1722-470D-A1CD-14886D3AD122}"/>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4" name="바닥글 개체 틀 3">
            <a:extLst>
              <a:ext uri="{FF2B5EF4-FFF2-40B4-BE49-F238E27FC236}">
                <a16:creationId xmlns="" xmlns:a16="http://schemas.microsoft.com/office/drawing/2014/main" id="{E5D4984C-AF7F-4D75-9616-C3615DB704C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 xmlns:a16="http://schemas.microsoft.com/office/drawing/2014/main" id="{FC8F0BD6-4495-4CD6-8B7F-1153E0D1622A}"/>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
        <p:nvSpPr>
          <p:cNvPr id="6" name="텍스트 개체 틀 2">
            <a:extLst>
              <a:ext uri="{FF2B5EF4-FFF2-40B4-BE49-F238E27FC236}">
                <a16:creationId xmlns="" xmlns:a16="http://schemas.microsoft.com/office/drawing/2014/main" id="{132E053C-4AD0-42B7-B56F-ECCF6D515BBC}"/>
              </a:ext>
            </a:extLst>
          </p:cNvPr>
          <p:cNvSpPr>
            <a:spLocks noGrp="1"/>
          </p:cNvSpPr>
          <p:nvPr>
            <p:ph type="body" idx="1"/>
          </p:nvPr>
        </p:nvSpPr>
        <p:spPr>
          <a:xfrm>
            <a:off x="839788" y="1681163"/>
            <a:ext cx="105140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7" name="내용 개체 틀 3">
            <a:extLst>
              <a:ext uri="{FF2B5EF4-FFF2-40B4-BE49-F238E27FC236}">
                <a16:creationId xmlns="" xmlns:a16="http://schemas.microsoft.com/office/drawing/2014/main" id="{E9F8E8F6-C0AC-40E1-B62A-BCD23849927A}"/>
              </a:ext>
            </a:extLst>
          </p:cNvPr>
          <p:cNvSpPr>
            <a:spLocks noGrp="1"/>
          </p:cNvSpPr>
          <p:nvPr>
            <p:ph sz="half" idx="2"/>
          </p:nvPr>
        </p:nvSpPr>
        <p:spPr>
          <a:xfrm>
            <a:off x="839788" y="2505075"/>
            <a:ext cx="10514012"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Tree>
    <p:extLst>
      <p:ext uri="{BB962C8B-B14F-4D97-AF65-F5344CB8AC3E}">
        <p14:creationId xmlns:p14="http://schemas.microsoft.com/office/powerpoint/2010/main" val="126112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6" name="직사각형 5">
            <a:extLst>
              <a:ext uri="{FF2B5EF4-FFF2-40B4-BE49-F238E27FC236}">
                <a16:creationId xmlns="" xmlns:a16="http://schemas.microsoft.com/office/drawing/2014/main" id="{3FF8C2AA-5E42-4A54-8516-EC697F4FF1CE}"/>
              </a:ext>
            </a:extLst>
          </p:cNvPr>
          <p:cNvSpPr/>
          <p:nvPr userDrawn="1"/>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 xmlns:a16="http://schemas.microsoft.com/office/drawing/2014/main" id="{02E74F98-0462-4E70-A93E-A2835601C869}"/>
              </a:ext>
            </a:extLst>
          </p:cNvPr>
          <p:cNvSpPr/>
          <p:nvPr userDrawn="1"/>
        </p:nvSpPr>
        <p:spPr>
          <a:xfrm>
            <a:off x="490537" y="365124"/>
            <a:ext cx="11210925" cy="61277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날짜 개체 틀 1">
            <a:extLst>
              <a:ext uri="{FF2B5EF4-FFF2-40B4-BE49-F238E27FC236}">
                <a16:creationId xmlns="" xmlns:a16="http://schemas.microsoft.com/office/drawing/2014/main" id="{F936282E-2166-4CF2-8D56-939E8A35346D}"/>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3" name="바닥글 개체 틀 2">
            <a:extLst>
              <a:ext uri="{FF2B5EF4-FFF2-40B4-BE49-F238E27FC236}">
                <a16:creationId xmlns="" xmlns:a16="http://schemas.microsoft.com/office/drawing/2014/main" id="{E9F95FBA-D4FD-4A97-B604-4DEBE4212E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 xmlns:a16="http://schemas.microsoft.com/office/drawing/2014/main" id="{1B9122D3-FD39-4E85-B47A-7CE0E0E6E26D}"/>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395747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29CA790-3AF2-4B3E-9D27-15FDB460D90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 xmlns:a16="http://schemas.microsoft.com/office/drawing/2014/main" id="{BC580488-456E-40E6-A933-F07027F03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 xmlns:a16="http://schemas.microsoft.com/office/drawing/2014/main" id="{C1D21B61-6CCF-41BE-8FF7-A389441DF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 xmlns:a16="http://schemas.microsoft.com/office/drawing/2014/main" id="{D4C50736-C9FC-4AAE-82B0-CC426EBFF208}"/>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6" name="바닥글 개체 틀 5">
            <a:extLst>
              <a:ext uri="{FF2B5EF4-FFF2-40B4-BE49-F238E27FC236}">
                <a16:creationId xmlns="" xmlns:a16="http://schemas.microsoft.com/office/drawing/2014/main" id="{19A8C89C-09E5-4E26-83F7-A7AD8437DA9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8DD14EC0-B916-4A5B-8500-A276D82E4D0F}"/>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17801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229FE799-1078-4754-B460-956432697A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 xmlns:a16="http://schemas.microsoft.com/office/drawing/2014/main" id="{D9FD0FA9-236B-4909-B82A-EF21569ACB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 xmlns:a16="http://schemas.microsoft.com/office/drawing/2014/main" id="{E9FC43EA-76F0-47DE-B9B5-5AF9159C3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 xmlns:a16="http://schemas.microsoft.com/office/drawing/2014/main" id="{960828CC-9C5D-4ADB-84CA-74B481484EB0}"/>
              </a:ext>
            </a:extLst>
          </p:cNvPr>
          <p:cNvSpPr>
            <a:spLocks noGrp="1"/>
          </p:cNvSpPr>
          <p:nvPr>
            <p:ph type="dt" sz="half" idx="10"/>
          </p:nvPr>
        </p:nvSpPr>
        <p:spPr/>
        <p:txBody>
          <a:bodyPr/>
          <a:lstStyle/>
          <a:p>
            <a:fld id="{1961B9F4-9423-4495-B011-CDBCE471B9EA}" type="datetimeFigureOut">
              <a:rPr lang="ko-KR" altLang="en-US" smtClean="0"/>
              <a:t>2022-11-27</a:t>
            </a:fld>
            <a:endParaRPr lang="ko-KR" altLang="en-US"/>
          </a:p>
        </p:txBody>
      </p:sp>
      <p:sp>
        <p:nvSpPr>
          <p:cNvPr id="6" name="바닥글 개체 틀 5">
            <a:extLst>
              <a:ext uri="{FF2B5EF4-FFF2-40B4-BE49-F238E27FC236}">
                <a16:creationId xmlns="" xmlns:a16="http://schemas.microsoft.com/office/drawing/2014/main" id="{08B38FF1-021A-4920-A7F2-64D4AB540E9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 xmlns:a16="http://schemas.microsoft.com/office/drawing/2014/main" id="{EB97A650-7553-47D7-80D0-A2D68E3CBE36}"/>
              </a:ext>
            </a:extLst>
          </p:cNvPr>
          <p:cNvSpPr>
            <a:spLocks noGrp="1"/>
          </p:cNvSpPr>
          <p:nvPr>
            <p:ph type="sldNum" sz="quarter" idx="12"/>
          </p:nvPr>
        </p:nvSpPr>
        <p:spPr/>
        <p:txBody>
          <a:body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43494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 xmlns:a16="http://schemas.microsoft.com/office/drawing/2014/main" id="{F589043D-7F24-4833-8D51-A54FAEC7D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 xmlns:a16="http://schemas.microsoft.com/office/drawing/2014/main" id="{371F7E88-56BE-4191-B0E0-C0458F22A1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 xmlns:a16="http://schemas.microsoft.com/office/drawing/2014/main" id="{3324A394-4760-4560-AB6B-7ED1C2CDB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1B9F4-9423-4495-B011-CDBCE471B9EA}" type="datetimeFigureOut">
              <a:rPr lang="ko-KR" altLang="en-US" smtClean="0"/>
              <a:t>2022-11-27</a:t>
            </a:fld>
            <a:endParaRPr lang="ko-KR" altLang="en-US"/>
          </a:p>
        </p:txBody>
      </p:sp>
      <p:sp>
        <p:nvSpPr>
          <p:cNvPr id="5" name="바닥글 개체 틀 4">
            <a:extLst>
              <a:ext uri="{FF2B5EF4-FFF2-40B4-BE49-F238E27FC236}">
                <a16:creationId xmlns="" xmlns:a16="http://schemas.microsoft.com/office/drawing/2014/main" id="{DE413DC7-F9B3-4035-B5C1-BA697ED43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 xmlns:a16="http://schemas.microsoft.com/office/drawing/2014/main" id="{3E9234D7-81E5-4230-9124-41F368A827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022353-14C5-40C4-BD3F-20419EB5B75D}" type="slidenum">
              <a:rPr lang="ko-KR" altLang="en-US" smtClean="0"/>
              <a:t>‹#›</a:t>
            </a:fld>
            <a:endParaRPr lang="ko-KR" altLang="en-US"/>
          </a:p>
        </p:txBody>
      </p:sp>
    </p:spTree>
    <p:extLst>
      <p:ext uri="{BB962C8B-B14F-4D97-AF65-F5344CB8AC3E}">
        <p14:creationId xmlns:p14="http://schemas.microsoft.com/office/powerpoint/2010/main" val="1339229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54E4AE2-4A82-4D24-9CDE-6C9C75BB2C64}"/>
              </a:ext>
            </a:extLst>
          </p:cNvPr>
          <p:cNvSpPr txBox="1"/>
          <p:nvPr/>
        </p:nvSpPr>
        <p:spPr>
          <a:xfrm>
            <a:off x="0" y="2459504"/>
            <a:ext cx="12192000" cy="1923604"/>
          </a:xfrm>
          <a:prstGeom prst="rect">
            <a:avLst/>
          </a:prstGeom>
          <a:noFill/>
        </p:spPr>
        <p:txBody>
          <a:bodyPr wrap="square">
            <a:spAutoFit/>
          </a:bodyPr>
          <a:lstStyle/>
          <a:p>
            <a:pPr algn="ctr"/>
            <a:r>
              <a:rPr kumimoji="0" lang="ko-KR" altLang="en-US" sz="63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50" charset="-127"/>
                <a:cs typeface="+mj-cs"/>
              </a:rPr>
              <a:t>파이썬</a:t>
            </a:r>
            <a:endParaRPr kumimoji="0" lang="en-US" altLang="ko-KR" sz="63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50" charset="-127"/>
              <a:cs typeface="+mj-cs"/>
            </a:endParaRPr>
          </a:p>
          <a:p>
            <a:pPr algn="ctr"/>
            <a:r>
              <a:rPr kumimoji="0" lang="ko-KR" altLang="en-US" sz="560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50" charset="-127"/>
                <a:cs typeface="+mj-cs"/>
              </a:rPr>
              <a:t>생활 프로그래밍</a:t>
            </a:r>
            <a:endParaRPr lang="ko-KR" altLang="en-US" sz="5600" dirty="0"/>
          </a:p>
        </p:txBody>
      </p:sp>
      <p:sp>
        <p:nvSpPr>
          <p:cNvPr id="2" name="TextBox 1"/>
          <p:cNvSpPr txBox="1"/>
          <p:nvPr/>
        </p:nvSpPr>
        <p:spPr>
          <a:xfrm>
            <a:off x="5652224" y="4804153"/>
            <a:ext cx="1040670" cy="369332"/>
          </a:xfrm>
          <a:prstGeom prst="rect">
            <a:avLst/>
          </a:prstGeom>
          <a:noFill/>
        </p:spPr>
        <p:txBody>
          <a:bodyPr wrap="none" rtlCol="0">
            <a:spAutoFit/>
          </a:bodyPr>
          <a:lstStyle/>
          <a:p>
            <a:r>
              <a:rPr lang="ko-KR" altLang="en-US" dirty="0" smtClean="0"/>
              <a:t>이 태 훈</a:t>
            </a:r>
            <a:endParaRPr lang="ko-KR" altLang="en-US" dirty="0"/>
          </a:p>
        </p:txBody>
      </p:sp>
    </p:spTree>
    <p:extLst>
      <p:ext uri="{BB962C8B-B14F-4D97-AF65-F5344CB8AC3E}">
        <p14:creationId xmlns:p14="http://schemas.microsoft.com/office/powerpoint/2010/main" val="2726159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err="1">
                <a:solidFill>
                  <a:srgbClr val="008000"/>
                </a:solidFill>
                <a:latin typeface="Arial" panose="020B0604020202020204" pitchFamily="34" charset="0"/>
                <a:cs typeface="Arial" panose="020B0604020202020204" pitchFamily="34" charset="0"/>
              </a:rPr>
              <a:t>파이썬으로</a:t>
            </a:r>
            <a:r>
              <a:rPr lang="ko-KR" altLang="en-US" sz="2400" b="1" dirty="0">
                <a:solidFill>
                  <a:srgbClr val="008000"/>
                </a:solidFill>
                <a:latin typeface="Arial" panose="020B0604020202020204" pitchFamily="34" charset="0"/>
                <a:cs typeface="Arial" panose="020B0604020202020204" pitchFamily="34" charset="0"/>
              </a:rPr>
              <a:t> </a:t>
            </a: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읽고 쓰기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기존 자료를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형으로 변경</a:t>
            </a:r>
            <a:endParaRPr lang="en-US" altLang="ko-KR" sz="2000" dirty="0">
              <a:latin typeface="Arial" panose="020B0604020202020204" pitchFamily="34" charset="0"/>
              <a:cs typeface="Arial" panose="020B0604020202020204" pitchFamily="34" charset="0"/>
            </a:endParaRPr>
          </a:p>
        </p:txBody>
      </p:sp>
      <p:pic>
        <p:nvPicPr>
          <p:cNvPr id="6" name="그림 5">
            <a:extLst>
              <a:ext uri="{FF2B5EF4-FFF2-40B4-BE49-F238E27FC236}">
                <a16:creationId xmlns="" xmlns:a16="http://schemas.microsoft.com/office/drawing/2014/main" id="{FB67B51C-3860-4720-84B0-701A987EFFD5}"/>
              </a:ext>
            </a:extLst>
          </p:cNvPr>
          <p:cNvPicPr>
            <a:picLocks noChangeAspect="1"/>
          </p:cNvPicPr>
          <p:nvPr/>
        </p:nvPicPr>
        <p:blipFill>
          <a:blip r:embed="rId2"/>
          <a:stretch>
            <a:fillRect/>
          </a:stretch>
        </p:blipFill>
        <p:spPr>
          <a:xfrm>
            <a:off x="6096000" y="2453481"/>
            <a:ext cx="4876800" cy="3095625"/>
          </a:xfrm>
          <a:prstGeom prst="rect">
            <a:avLst/>
          </a:prstGeom>
        </p:spPr>
      </p:pic>
    </p:spTree>
    <p:extLst>
      <p:ext uri="{BB962C8B-B14F-4D97-AF65-F5344CB8AC3E}">
        <p14:creationId xmlns:p14="http://schemas.microsoft.com/office/powerpoint/2010/main" val="129071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err="1">
                <a:solidFill>
                  <a:srgbClr val="008000"/>
                </a:solidFill>
                <a:latin typeface="Arial" panose="020B0604020202020204" pitchFamily="34" charset="0"/>
                <a:cs typeface="Arial" panose="020B0604020202020204" pitchFamily="34" charset="0"/>
              </a:rPr>
              <a:t>파이썬으로</a:t>
            </a:r>
            <a:r>
              <a:rPr lang="ko-KR" altLang="en-US" sz="2400" b="1" dirty="0">
                <a:solidFill>
                  <a:srgbClr val="008000"/>
                </a:solidFill>
                <a:latin typeface="Arial" panose="020B0604020202020204" pitchFamily="34" charset="0"/>
                <a:cs typeface="Arial" panose="020B0604020202020204" pitchFamily="34" charset="0"/>
              </a:rPr>
              <a:t> </a:t>
            </a: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읽고 쓰기</a:t>
            </a:r>
            <a:endParaRPr lang="en-US" altLang="ko-KR" sz="18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93EE5FAA-3DFC-47C9-A67B-16A8AB501F58}"/>
              </a:ext>
            </a:extLst>
          </p:cNvPr>
          <p:cNvPicPr>
            <a:picLocks noChangeAspect="1"/>
          </p:cNvPicPr>
          <p:nvPr/>
        </p:nvPicPr>
        <p:blipFill>
          <a:blip r:embed="rId2"/>
          <a:stretch>
            <a:fillRect/>
          </a:stretch>
        </p:blipFill>
        <p:spPr>
          <a:xfrm>
            <a:off x="2621441" y="2924593"/>
            <a:ext cx="6949117" cy="2715072"/>
          </a:xfrm>
          <a:prstGeom prst="rect">
            <a:avLst/>
          </a:prstGeom>
        </p:spPr>
      </p:pic>
    </p:spTree>
    <p:extLst>
      <p:ext uri="{BB962C8B-B14F-4D97-AF65-F5344CB8AC3E}">
        <p14:creationId xmlns:p14="http://schemas.microsoft.com/office/powerpoint/2010/main" val="109058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파일을 열기 위해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 </a:t>
            </a:r>
            <a:r>
              <a:rPr lang="en-US" altLang="ko-KR" sz="2000" dirty="0" err="1">
                <a:latin typeface="Arial" panose="020B0604020202020204" pitchFamily="34" charset="0"/>
                <a:cs typeface="Arial" panose="020B0604020202020204" pitchFamily="34" charset="0"/>
              </a:rPr>
              <a:t>os</a:t>
            </a:r>
            <a:r>
              <a:rPr lang="ko-KR" altLang="en-US" sz="2000" dirty="0">
                <a:latin typeface="Arial" panose="020B0604020202020204" pitchFamily="34" charset="0"/>
                <a:cs typeface="Arial" panose="020B0604020202020204" pitchFamily="34" charset="0"/>
              </a:rPr>
              <a:t> 모듈 </a:t>
            </a:r>
            <a:r>
              <a:rPr lang="en-US" altLang="ko-KR" sz="2000" dirty="0">
                <a:latin typeface="Arial" panose="020B0604020202020204" pitchFamily="34" charset="0"/>
                <a:cs typeface="Arial" panose="020B0604020202020204" pitchFamily="34" charset="0"/>
              </a:rPr>
              <a:t>import</a:t>
            </a:r>
          </a:p>
        </p:txBody>
      </p:sp>
      <p:pic>
        <p:nvPicPr>
          <p:cNvPr id="4" name="그림 3">
            <a:extLst>
              <a:ext uri="{FF2B5EF4-FFF2-40B4-BE49-F238E27FC236}">
                <a16:creationId xmlns="" xmlns:a16="http://schemas.microsoft.com/office/drawing/2014/main" id="{E8670F28-99D8-49E9-AE56-9A5BE95509EE}"/>
              </a:ext>
            </a:extLst>
          </p:cNvPr>
          <p:cNvPicPr>
            <a:picLocks noChangeAspect="1"/>
          </p:cNvPicPr>
          <p:nvPr/>
        </p:nvPicPr>
        <p:blipFill>
          <a:blip r:embed="rId2"/>
          <a:stretch>
            <a:fillRect/>
          </a:stretch>
        </p:blipFill>
        <p:spPr>
          <a:xfrm>
            <a:off x="3538180" y="3577782"/>
            <a:ext cx="5115639" cy="1781424"/>
          </a:xfrm>
          <a:prstGeom prst="rect">
            <a:avLst/>
          </a:prstGeom>
        </p:spPr>
      </p:pic>
    </p:spTree>
    <p:extLst>
      <p:ext uri="{BB962C8B-B14F-4D97-AF65-F5344CB8AC3E}">
        <p14:creationId xmlns:p14="http://schemas.microsoft.com/office/powerpoint/2010/main" val="83426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파일이 열리지 않으면 </a:t>
            </a:r>
            <a:r>
              <a:rPr lang="en-US" altLang="ko-KR" sz="2000" dirty="0">
                <a:latin typeface="Arial" panose="020B0604020202020204" pitchFamily="34" charset="0"/>
                <a:cs typeface="Arial" panose="020B0604020202020204" pitchFamily="34" charset="0"/>
              </a:rPr>
              <a:t>utf-8</a:t>
            </a:r>
            <a:r>
              <a:rPr lang="ko-KR" altLang="en-US" sz="2000" dirty="0">
                <a:latin typeface="Arial" panose="020B0604020202020204" pitchFamily="34" charset="0"/>
                <a:cs typeface="Arial" panose="020B0604020202020204" pitchFamily="34" charset="0"/>
              </a:rPr>
              <a:t>로 변경 후 시도</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51B4DDF5-76D2-41F5-8EEB-CFEBDA03B386}"/>
              </a:ext>
            </a:extLst>
          </p:cNvPr>
          <p:cNvPicPr>
            <a:picLocks noChangeAspect="1"/>
          </p:cNvPicPr>
          <p:nvPr/>
        </p:nvPicPr>
        <p:blipFill>
          <a:blip r:embed="rId2"/>
          <a:stretch>
            <a:fillRect/>
          </a:stretch>
        </p:blipFill>
        <p:spPr>
          <a:xfrm>
            <a:off x="3047574" y="4001294"/>
            <a:ext cx="6096851" cy="981212"/>
          </a:xfrm>
          <a:prstGeom prst="rect">
            <a:avLst/>
          </a:prstGeom>
        </p:spPr>
      </p:pic>
    </p:spTree>
    <p:extLst>
      <p:ext uri="{BB962C8B-B14F-4D97-AF65-F5344CB8AC3E}">
        <p14:creationId xmlns:p14="http://schemas.microsoft.com/office/powerpoint/2010/main" val="162488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를 읽기 위해서 </a:t>
            </a:r>
            <a:r>
              <a:rPr lang="en-US" altLang="ko-KR" sz="2000" dirty="0">
                <a:latin typeface="Arial" panose="020B0604020202020204" pitchFamily="34" charset="0"/>
                <a:cs typeface="Arial" panose="020B0604020202020204" pitchFamily="34" charset="0"/>
              </a:rPr>
              <a:t>reader</a:t>
            </a:r>
            <a:r>
              <a:rPr lang="ko-KR" altLang="en-US" sz="2000" dirty="0">
                <a:latin typeface="Arial" panose="020B0604020202020204" pitchFamily="34" charset="0"/>
                <a:cs typeface="Arial" panose="020B0604020202020204" pitchFamily="34" charset="0"/>
              </a:rPr>
              <a:t>를 사용</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90D844E0-4474-43BC-8849-83BC68E22804}"/>
              </a:ext>
            </a:extLst>
          </p:cNvPr>
          <p:cNvGrpSpPr/>
          <p:nvPr/>
        </p:nvGrpSpPr>
        <p:grpSpPr>
          <a:xfrm>
            <a:off x="6096000" y="2389215"/>
            <a:ext cx="4797753" cy="3224158"/>
            <a:chOff x="3697123" y="3087742"/>
            <a:chExt cx="4797753" cy="3224158"/>
          </a:xfrm>
        </p:grpSpPr>
        <p:pic>
          <p:nvPicPr>
            <p:cNvPr id="4" name="그림 3">
              <a:extLst>
                <a:ext uri="{FF2B5EF4-FFF2-40B4-BE49-F238E27FC236}">
                  <a16:creationId xmlns="" xmlns:a16="http://schemas.microsoft.com/office/drawing/2014/main" id="{65150BA3-8CB8-4DCA-B3B3-9E7303EDBA67}"/>
                </a:ext>
              </a:extLst>
            </p:cNvPr>
            <p:cNvPicPr>
              <a:picLocks noChangeAspect="1"/>
            </p:cNvPicPr>
            <p:nvPr/>
          </p:nvPicPr>
          <p:blipFill>
            <a:blip r:embed="rId2"/>
            <a:stretch>
              <a:fillRect/>
            </a:stretch>
          </p:blipFill>
          <p:spPr>
            <a:xfrm>
              <a:off x="3697123" y="3087742"/>
              <a:ext cx="4797753" cy="3224158"/>
            </a:xfrm>
            <a:prstGeom prst="rect">
              <a:avLst/>
            </a:prstGeom>
          </p:spPr>
        </p:pic>
        <p:sp>
          <p:nvSpPr>
            <p:cNvPr id="6" name="직사각형 5">
              <a:extLst>
                <a:ext uri="{FF2B5EF4-FFF2-40B4-BE49-F238E27FC236}">
                  <a16:creationId xmlns="" xmlns:a16="http://schemas.microsoft.com/office/drawing/2014/main" id="{75B53EF9-34D7-47B5-84A2-D0D14459663E}"/>
                </a:ext>
              </a:extLst>
            </p:cNvPr>
            <p:cNvSpPr/>
            <p:nvPr/>
          </p:nvSpPr>
          <p:spPr>
            <a:xfrm>
              <a:off x="6421821" y="3121572"/>
              <a:ext cx="2070538" cy="94593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9B9D3E1E-83AC-432F-B7DC-08AC3A87FBC6}"/>
                </a:ext>
              </a:extLst>
            </p:cNvPr>
            <p:cNvSpPr/>
            <p:nvPr/>
          </p:nvSpPr>
          <p:spPr>
            <a:xfrm>
              <a:off x="6421821" y="4566745"/>
              <a:ext cx="2070538" cy="174515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9479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err="1">
                <a:latin typeface="Arial" panose="020B0604020202020204" pitchFamily="34" charset="0"/>
                <a:cs typeface="Arial" panose="020B0604020202020204" pitchFamily="34" charset="0"/>
              </a:rPr>
              <a:t>파이썬에서</a:t>
            </a:r>
            <a:r>
              <a:rPr lang="ko-KR" altLang="en-US" sz="2000" dirty="0">
                <a:latin typeface="Arial" panose="020B0604020202020204" pitchFamily="34" charset="0"/>
                <a:cs typeface="Arial" panose="020B0604020202020204" pitchFamily="34" charset="0"/>
              </a:rPr>
              <a:t> 사용할 수 있게 리스트로 변형</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AC504066-4CD8-4503-9838-162885E38195}"/>
              </a:ext>
            </a:extLst>
          </p:cNvPr>
          <p:cNvPicPr>
            <a:picLocks noChangeAspect="1"/>
          </p:cNvPicPr>
          <p:nvPr/>
        </p:nvPicPr>
        <p:blipFill>
          <a:blip r:embed="rId2"/>
          <a:stretch>
            <a:fillRect/>
          </a:stretch>
        </p:blipFill>
        <p:spPr>
          <a:xfrm>
            <a:off x="7220119" y="2257975"/>
            <a:ext cx="3315163" cy="3486637"/>
          </a:xfrm>
          <a:prstGeom prst="rect">
            <a:avLst/>
          </a:prstGeom>
        </p:spPr>
      </p:pic>
    </p:spTree>
    <p:extLst>
      <p:ext uri="{BB962C8B-B14F-4D97-AF65-F5344CB8AC3E}">
        <p14:creationId xmlns:p14="http://schemas.microsoft.com/office/powerpoint/2010/main" val="375593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다 읽을 경우 커서를 처음으로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이동 후 진행</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825D63E9-2FD7-4ED0-BAE7-15731706FE77}"/>
              </a:ext>
            </a:extLst>
          </p:cNvPr>
          <p:cNvGrpSpPr/>
          <p:nvPr/>
        </p:nvGrpSpPr>
        <p:grpSpPr>
          <a:xfrm>
            <a:off x="6332684" y="2427852"/>
            <a:ext cx="4397016" cy="3146884"/>
            <a:chOff x="3897492" y="3251250"/>
            <a:chExt cx="4397016" cy="3146884"/>
          </a:xfrm>
        </p:grpSpPr>
        <p:pic>
          <p:nvPicPr>
            <p:cNvPr id="4" name="그림 3">
              <a:extLst>
                <a:ext uri="{FF2B5EF4-FFF2-40B4-BE49-F238E27FC236}">
                  <a16:creationId xmlns="" xmlns:a16="http://schemas.microsoft.com/office/drawing/2014/main" id="{B18500BE-0DFB-488E-B970-39F1E8FFAC96}"/>
                </a:ext>
              </a:extLst>
            </p:cNvPr>
            <p:cNvPicPr>
              <a:picLocks noChangeAspect="1"/>
            </p:cNvPicPr>
            <p:nvPr/>
          </p:nvPicPr>
          <p:blipFill>
            <a:blip r:embed="rId2"/>
            <a:stretch>
              <a:fillRect/>
            </a:stretch>
          </p:blipFill>
          <p:spPr>
            <a:xfrm>
              <a:off x="3897492" y="3251250"/>
              <a:ext cx="4397016" cy="3146884"/>
            </a:xfrm>
            <a:prstGeom prst="rect">
              <a:avLst/>
            </a:prstGeom>
          </p:spPr>
        </p:pic>
        <p:sp>
          <p:nvSpPr>
            <p:cNvPr id="7" name="직사각형 6">
              <a:extLst>
                <a:ext uri="{FF2B5EF4-FFF2-40B4-BE49-F238E27FC236}">
                  <a16:creationId xmlns="" xmlns:a16="http://schemas.microsoft.com/office/drawing/2014/main" id="{9B9D3E1E-83AC-432F-B7DC-08AC3A87FBC6}"/>
                </a:ext>
              </a:extLst>
            </p:cNvPr>
            <p:cNvSpPr/>
            <p:nvPr/>
          </p:nvSpPr>
          <p:spPr>
            <a:xfrm>
              <a:off x="5637274" y="3251250"/>
              <a:ext cx="2657234" cy="1019497"/>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3375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opencsv</a:t>
            </a:r>
            <a:r>
              <a:rPr lang="ko-KR" altLang="en-US" sz="2000" dirty="0">
                <a:latin typeface="Arial" panose="020B0604020202020204" pitchFamily="34" charset="0"/>
                <a:cs typeface="Arial" panose="020B0604020202020204" pitchFamily="34" charset="0"/>
              </a:rPr>
              <a:t> 함수를 통하여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빠르게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파일을 읽기</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64AAFF4D-B93E-438F-BA78-2D1508051355}"/>
              </a:ext>
            </a:extLst>
          </p:cNvPr>
          <p:cNvPicPr>
            <a:picLocks noChangeAspect="1"/>
          </p:cNvPicPr>
          <p:nvPr/>
        </p:nvPicPr>
        <p:blipFill>
          <a:blip r:embed="rId2"/>
          <a:stretch>
            <a:fillRect/>
          </a:stretch>
        </p:blipFill>
        <p:spPr>
          <a:xfrm>
            <a:off x="6261678" y="2414972"/>
            <a:ext cx="4332299" cy="3172643"/>
          </a:xfrm>
          <a:prstGeom prst="rect">
            <a:avLst/>
          </a:prstGeom>
        </p:spPr>
      </p:pic>
    </p:spTree>
    <p:extLst>
      <p:ext uri="{BB962C8B-B14F-4D97-AF65-F5344CB8AC3E}">
        <p14:creationId xmlns:p14="http://schemas.microsoft.com/office/powerpoint/2010/main" val="806020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opencsv</a:t>
            </a:r>
            <a:r>
              <a:rPr lang="ko-KR" altLang="en-US" sz="2000" dirty="0">
                <a:latin typeface="Arial" panose="020B0604020202020204" pitchFamily="34" charset="0"/>
                <a:cs typeface="Arial" panose="020B0604020202020204" pitchFamily="34" charset="0"/>
              </a:rPr>
              <a:t> 함수를 통하여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빠르게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파일을 읽기</a:t>
            </a:r>
            <a:endParaRPr lang="en-US" altLang="ko-KR" sz="2000" dirty="0">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727" y="2760952"/>
            <a:ext cx="62198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66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opencsv</a:t>
            </a:r>
            <a:r>
              <a:rPr lang="ko-KR" altLang="en-US" sz="2000" dirty="0">
                <a:latin typeface="Arial" panose="020B0604020202020204" pitchFamily="34" charset="0"/>
                <a:cs typeface="Arial" panose="020B0604020202020204" pitchFamily="34" charset="0"/>
              </a:rPr>
              <a:t> 함수를 통하여 빠르게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를 읽기</a:t>
            </a: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3846786"/>
            <a:ext cx="2657234" cy="76029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EBA81C21-B8DB-4DD6-90A1-33A2E349057F}"/>
              </a:ext>
            </a:extLst>
          </p:cNvPr>
          <p:cNvPicPr>
            <a:picLocks noChangeAspect="1"/>
          </p:cNvPicPr>
          <p:nvPr/>
        </p:nvPicPr>
        <p:blipFill>
          <a:blip r:embed="rId2"/>
          <a:stretch>
            <a:fillRect/>
          </a:stretch>
        </p:blipFill>
        <p:spPr>
          <a:xfrm>
            <a:off x="1671020" y="3661797"/>
            <a:ext cx="8849960" cy="1047896"/>
          </a:xfrm>
          <a:prstGeom prst="rect">
            <a:avLst/>
          </a:prstGeom>
        </p:spPr>
      </p:pic>
    </p:spTree>
    <p:extLst>
      <p:ext uri="{BB962C8B-B14F-4D97-AF65-F5344CB8AC3E}">
        <p14:creationId xmlns:p14="http://schemas.microsoft.com/office/powerpoint/2010/main" val="237930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449FDFCC-51B9-4E2B-A023-55C941579DDF}"/>
              </a:ext>
            </a:extLst>
          </p:cNvPr>
          <p:cNvSpPr txBox="1">
            <a:spLocks/>
          </p:cNvSpPr>
          <p:nvPr/>
        </p:nvSpPr>
        <p:spPr>
          <a:xfrm>
            <a:off x="5433426" y="1905001"/>
            <a:ext cx="1325146" cy="98495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ko-KR" sz="5400" b="1" dirty="0">
                <a:solidFill>
                  <a:schemeClr val="bg1"/>
                </a:solidFill>
              </a:rPr>
              <a:t>04</a:t>
            </a:r>
            <a:endParaRPr kumimoji="1" lang="ko-KR" altLang="en-US" sz="4000" b="1" dirty="0">
              <a:solidFill>
                <a:schemeClr val="bg1"/>
              </a:solidFill>
            </a:endParaRPr>
          </a:p>
        </p:txBody>
      </p:sp>
      <p:sp>
        <p:nvSpPr>
          <p:cNvPr id="5" name="텍스트 개체 틀 1">
            <a:extLst>
              <a:ext uri="{FF2B5EF4-FFF2-40B4-BE49-F238E27FC236}">
                <a16:creationId xmlns="" xmlns:a16="http://schemas.microsoft.com/office/drawing/2014/main" id="{55C4289A-490C-49BA-B354-0843C39FD68B}"/>
              </a:ext>
            </a:extLst>
          </p:cNvPr>
          <p:cNvSpPr txBox="1">
            <a:spLocks/>
          </p:cNvSpPr>
          <p:nvPr/>
        </p:nvSpPr>
        <p:spPr>
          <a:xfrm>
            <a:off x="0" y="3475569"/>
            <a:ext cx="12192000" cy="98495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ko-KR" sz="4000" b="1" dirty="0"/>
              <a:t>CSV </a:t>
            </a:r>
            <a:r>
              <a:rPr kumimoji="1" lang="ko-KR" altLang="en-US" sz="4000" b="1" dirty="0"/>
              <a:t>파일로 데이터 다루기</a:t>
            </a:r>
          </a:p>
        </p:txBody>
      </p:sp>
      <p:sp>
        <p:nvSpPr>
          <p:cNvPr id="6" name="텍스트 개체 틀 2">
            <a:extLst>
              <a:ext uri="{FF2B5EF4-FFF2-40B4-BE49-F238E27FC236}">
                <a16:creationId xmlns="" xmlns:a16="http://schemas.microsoft.com/office/drawing/2014/main" id="{711A4579-55AA-4883-A264-F82E55FA4C62}"/>
              </a:ext>
            </a:extLst>
          </p:cNvPr>
          <p:cNvSpPr txBox="1">
            <a:spLocks/>
          </p:cNvSpPr>
          <p:nvPr/>
        </p:nvSpPr>
        <p:spPr>
          <a:xfrm>
            <a:off x="3386137" y="4460523"/>
            <a:ext cx="5419725" cy="1239491"/>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ko-KR" sz="2000" dirty="0"/>
              <a:t>04-1 CSV </a:t>
            </a:r>
            <a:r>
              <a:rPr kumimoji="1" lang="ko-KR" altLang="en-US" sz="2000" dirty="0"/>
              <a:t>데이터 알아보기</a:t>
            </a:r>
            <a:endParaRPr kumimoji="1" lang="en-US" altLang="ko-KR" sz="2000" dirty="0"/>
          </a:p>
          <a:p>
            <a:pPr marL="0" indent="0">
              <a:buNone/>
            </a:pPr>
            <a:r>
              <a:rPr kumimoji="1" lang="en-US" altLang="ko-KR" sz="2000" dirty="0"/>
              <a:t>04-2 </a:t>
            </a:r>
            <a:r>
              <a:rPr kumimoji="1" lang="ko-KR" altLang="en-US" sz="2000" dirty="0" err="1"/>
              <a:t>파이썬으로</a:t>
            </a:r>
            <a:r>
              <a:rPr kumimoji="1" lang="ko-KR" altLang="en-US" sz="2000" dirty="0"/>
              <a:t> </a:t>
            </a:r>
            <a:r>
              <a:rPr kumimoji="1" lang="en-US" altLang="ko-KR" sz="2000" dirty="0"/>
              <a:t>CSV </a:t>
            </a:r>
            <a:r>
              <a:rPr kumimoji="1" lang="ko-KR" altLang="en-US" sz="2000" dirty="0"/>
              <a:t>파일 읽고 쓰기</a:t>
            </a:r>
            <a:endParaRPr kumimoji="1" lang="en-US" altLang="ko-KR" sz="2000" dirty="0"/>
          </a:p>
          <a:p>
            <a:pPr marL="0" indent="0">
              <a:buNone/>
            </a:pPr>
            <a:endParaRPr kumimoji="1" lang="ko-KR" altLang="en-US" sz="2000" dirty="0"/>
          </a:p>
        </p:txBody>
      </p:sp>
    </p:spTree>
    <p:extLst>
      <p:ext uri="{BB962C8B-B14F-4D97-AF65-F5344CB8AC3E}">
        <p14:creationId xmlns:p14="http://schemas.microsoft.com/office/powerpoint/2010/main" val="853974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읽기 흐름</a:t>
            </a: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3846786"/>
            <a:ext cx="2657234" cy="76029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E1A045D3-7FB2-4302-936A-1A55B9C33C16}"/>
              </a:ext>
            </a:extLst>
          </p:cNvPr>
          <p:cNvPicPr>
            <a:picLocks noChangeAspect="1"/>
          </p:cNvPicPr>
          <p:nvPr/>
        </p:nvPicPr>
        <p:blipFill>
          <a:blip r:embed="rId2"/>
          <a:stretch>
            <a:fillRect/>
          </a:stretch>
        </p:blipFill>
        <p:spPr>
          <a:xfrm>
            <a:off x="2656995" y="3039898"/>
            <a:ext cx="6878010" cy="3115110"/>
          </a:xfrm>
          <a:prstGeom prst="rect">
            <a:avLst/>
          </a:prstGeom>
        </p:spPr>
      </p:pic>
    </p:spTree>
    <p:extLst>
      <p:ext uri="{BB962C8B-B14F-4D97-AF65-F5344CB8AC3E}">
        <p14:creationId xmlns:p14="http://schemas.microsoft.com/office/powerpoint/2010/main" val="3827184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다음 표를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파일로 </a:t>
            </a:r>
            <a:r>
              <a:rPr lang="ko-KR" altLang="en-US" sz="2000" dirty="0" smtClean="0">
                <a:latin typeface="Arial" panose="020B0604020202020204" pitchFamily="34" charset="0"/>
                <a:cs typeface="Arial" panose="020B0604020202020204" pitchFamily="34" charset="0"/>
              </a:rPr>
              <a:t>저장해보자</a:t>
            </a:r>
            <a:r>
              <a:rPr lang="en-US" altLang="ko-KR" sz="2000" dirty="0" smtClean="0">
                <a:latin typeface="Arial" panose="020B0604020202020204" pitchFamily="34" charset="0"/>
                <a:cs typeface="Arial" panose="020B0604020202020204" pitchFamily="34" charset="0"/>
              </a:rPr>
              <a:t>.</a:t>
            </a: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3846786"/>
            <a:ext cx="2657234" cy="76029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871B12E6-B23D-4E8B-8B05-2214F3FCE62E}"/>
              </a:ext>
            </a:extLst>
          </p:cNvPr>
          <p:cNvPicPr>
            <a:picLocks noChangeAspect="1"/>
          </p:cNvPicPr>
          <p:nvPr/>
        </p:nvPicPr>
        <p:blipFill>
          <a:blip r:embed="rId2"/>
          <a:stretch>
            <a:fillRect/>
          </a:stretch>
        </p:blipFill>
        <p:spPr>
          <a:xfrm>
            <a:off x="2009204" y="3215357"/>
            <a:ext cx="8173591" cy="2172003"/>
          </a:xfrm>
          <a:prstGeom prst="rect">
            <a:avLst/>
          </a:prstGeom>
        </p:spPr>
      </p:pic>
    </p:spTree>
    <p:extLst>
      <p:ext uri="{BB962C8B-B14F-4D97-AF65-F5344CB8AC3E}">
        <p14:creationId xmlns:p14="http://schemas.microsoft.com/office/powerpoint/2010/main" val="484991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먼저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리스트로 자료를 입력</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772A7F73-54C8-4030-A83C-4AC8FF8F0611}"/>
              </a:ext>
            </a:extLst>
          </p:cNvPr>
          <p:cNvPicPr>
            <a:picLocks noChangeAspect="1"/>
          </p:cNvPicPr>
          <p:nvPr/>
        </p:nvPicPr>
        <p:blipFill>
          <a:blip r:embed="rId2"/>
          <a:stretch>
            <a:fillRect/>
          </a:stretch>
        </p:blipFill>
        <p:spPr>
          <a:xfrm>
            <a:off x="6096000" y="2419174"/>
            <a:ext cx="4705022" cy="3164240"/>
          </a:xfrm>
          <a:prstGeom prst="rect">
            <a:avLst/>
          </a:prstGeom>
        </p:spPr>
      </p:pic>
    </p:spTree>
    <p:extLst>
      <p:ext uri="{BB962C8B-B14F-4D97-AF65-F5344CB8AC3E}">
        <p14:creationId xmlns:p14="http://schemas.microsoft.com/office/powerpoint/2010/main" val="1481385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리스트를 </a:t>
            </a:r>
            <a:r>
              <a:rPr lang="en-US" altLang="ko-KR" sz="2000" dirty="0">
                <a:latin typeface="Arial" panose="020B0604020202020204" pitchFamily="34" charset="0"/>
                <a:cs typeface="Arial" panose="020B0604020202020204" pitchFamily="34" charset="0"/>
              </a:rPr>
              <a:t>a </a:t>
            </a:r>
            <a:r>
              <a:rPr lang="ko-KR" altLang="en-US" sz="2000" dirty="0">
                <a:latin typeface="Arial" panose="020B0604020202020204" pitchFamily="34" charset="0"/>
                <a:cs typeface="Arial" panose="020B0604020202020204" pitchFamily="34" charset="0"/>
              </a:rPr>
              <a:t>객체에 저장</a:t>
            </a: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3846786"/>
            <a:ext cx="2657234" cy="76029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F7AFC739-C813-4016-8A25-80A4B96FA935}"/>
              </a:ext>
            </a:extLst>
          </p:cNvPr>
          <p:cNvPicPr>
            <a:picLocks noChangeAspect="1"/>
          </p:cNvPicPr>
          <p:nvPr/>
        </p:nvPicPr>
        <p:blipFill>
          <a:blip r:embed="rId2"/>
          <a:stretch>
            <a:fillRect/>
          </a:stretch>
        </p:blipFill>
        <p:spPr>
          <a:xfrm>
            <a:off x="3871602" y="3481552"/>
            <a:ext cx="4448796" cy="1886213"/>
          </a:xfrm>
          <a:prstGeom prst="rect">
            <a:avLst/>
          </a:prstGeom>
        </p:spPr>
      </p:pic>
    </p:spTree>
    <p:extLst>
      <p:ext uri="{BB962C8B-B14F-4D97-AF65-F5344CB8AC3E}">
        <p14:creationId xmlns:p14="http://schemas.microsoft.com/office/powerpoint/2010/main" val="349351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파일 편집을 위해 </a:t>
            </a:r>
            <a:r>
              <a:rPr lang="en-US" altLang="ko-KR" sz="2000" dirty="0">
                <a:latin typeface="Arial" panose="020B0604020202020204" pitchFamily="34" charset="0"/>
                <a:cs typeface="Arial" panose="020B0604020202020204" pitchFamily="34" charset="0"/>
              </a:rPr>
              <a:t>w </a:t>
            </a:r>
            <a:r>
              <a:rPr lang="ko-KR" altLang="en-US" sz="2000" dirty="0">
                <a:latin typeface="Arial" panose="020B0604020202020204" pitchFamily="34" charset="0"/>
                <a:cs typeface="Arial" panose="020B0604020202020204" pitchFamily="34" charset="0"/>
              </a:rPr>
              <a:t>모드로 열기</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A190699B-FE40-492D-8AA7-AC2BBAC328BB}"/>
              </a:ext>
            </a:extLst>
          </p:cNvPr>
          <p:cNvPicPr>
            <a:picLocks noChangeAspect="1"/>
          </p:cNvPicPr>
          <p:nvPr/>
        </p:nvPicPr>
        <p:blipFill>
          <a:blip r:embed="rId2"/>
          <a:stretch>
            <a:fillRect/>
          </a:stretch>
        </p:blipFill>
        <p:spPr>
          <a:xfrm>
            <a:off x="3339336" y="3687731"/>
            <a:ext cx="5513327" cy="636153"/>
          </a:xfrm>
          <a:prstGeom prst="rect">
            <a:avLst/>
          </a:prstGeom>
        </p:spPr>
      </p:pic>
    </p:spTree>
    <p:extLst>
      <p:ext uri="{BB962C8B-B14F-4D97-AF65-F5344CB8AC3E}">
        <p14:creationId xmlns:p14="http://schemas.microsoft.com/office/powerpoint/2010/main" val="586884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리스트에서 각 자료는 쉼표</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로</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구분되어 있으므로 </a:t>
            </a:r>
            <a:r>
              <a:rPr lang="en-US" altLang="ko-KR" sz="2000" dirty="0">
                <a:latin typeface="Arial" panose="020B0604020202020204" pitchFamily="34" charset="0"/>
                <a:cs typeface="Arial" panose="020B0604020202020204" pitchFamily="34" charset="0"/>
              </a:rPr>
              <a:t>delimiter</a:t>
            </a:r>
            <a:r>
              <a:rPr lang="ko-KR" altLang="en-US" sz="2000" dirty="0">
                <a:latin typeface="Arial" panose="020B0604020202020204" pitchFamily="34" charset="0"/>
                <a:cs typeface="Arial" panose="020B0604020202020204" pitchFamily="34" charset="0"/>
              </a:rPr>
              <a:t>를 </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로</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설정</a:t>
            </a: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파일을 읽은 후에는 반드시 닫기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4246178"/>
            <a:ext cx="2657234" cy="3608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 xmlns:a16="http://schemas.microsoft.com/office/drawing/2014/main" id="{6469A926-DB48-42DB-9381-35AB27A580B0}"/>
              </a:ext>
            </a:extLst>
          </p:cNvPr>
          <p:cNvGrpSpPr/>
          <p:nvPr/>
        </p:nvGrpSpPr>
        <p:grpSpPr>
          <a:xfrm>
            <a:off x="3386598" y="3778744"/>
            <a:ext cx="5418803" cy="1870269"/>
            <a:chOff x="3386598" y="3826871"/>
            <a:chExt cx="5418803" cy="1870269"/>
          </a:xfrm>
        </p:grpSpPr>
        <p:pic>
          <p:nvPicPr>
            <p:cNvPr id="4" name="그림 3">
              <a:extLst>
                <a:ext uri="{FF2B5EF4-FFF2-40B4-BE49-F238E27FC236}">
                  <a16:creationId xmlns="" xmlns:a16="http://schemas.microsoft.com/office/drawing/2014/main" id="{EEF65FB6-FB76-4D86-87E1-29F271198980}"/>
                </a:ext>
              </a:extLst>
            </p:cNvPr>
            <p:cNvPicPr>
              <a:picLocks noChangeAspect="1"/>
            </p:cNvPicPr>
            <p:nvPr/>
          </p:nvPicPr>
          <p:blipFill>
            <a:blip r:embed="rId2"/>
            <a:stretch>
              <a:fillRect/>
            </a:stretch>
          </p:blipFill>
          <p:spPr>
            <a:xfrm>
              <a:off x="3386598" y="3826871"/>
              <a:ext cx="5418803" cy="836964"/>
            </a:xfrm>
            <a:prstGeom prst="rect">
              <a:avLst/>
            </a:prstGeom>
          </p:spPr>
        </p:pic>
        <p:pic>
          <p:nvPicPr>
            <p:cNvPr id="5" name="그림 4">
              <a:extLst>
                <a:ext uri="{FF2B5EF4-FFF2-40B4-BE49-F238E27FC236}">
                  <a16:creationId xmlns="" xmlns:a16="http://schemas.microsoft.com/office/drawing/2014/main" id="{04207788-DA10-4830-A288-08C90171B1C6}"/>
                </a:ext>
              </a:extLst>
            </p:cNvPr>
            <p:cNvPicPr>
              <a:picLocks noChangeAspect="1"/>
            </p:cNvPicPr>
            <p:nvPr/>
          </p:nvPicPr>
          <p:blipFill>
            <a:blip r:embed="rId3"/>
            <a:stretch>
              <a:fillRect/>
            </a:stretch>
          </p:blipFill>
          <p:spPr>
            <a:xfrm>
              <a:off x="3386598" y="4663835"/>
              <a:ext cx="3194812" cy="1033305"/>
            </a:xfrm>
            <a:prstGeom prst="rect">
              <a:avLst/>
            </a:prstGeom>
          </p:spPr>
        </p:pic>
        <p:sp>
          <p:nvSpPr>
            <p:cNvPr id="8" name="직사각형 7">
              <a:extLst>
                <a:ext uri="{FF2B5EF4-FFF2-40B4-BE49-F238E27FC236}">
                  <a16:creationId xmlns="" xmlns:a16="http://schemas.microsoft.com/office/drawing/2014/main" id="{AD0725E5-06DC-4439-9099-EE1DF5B56BC7}"/>
                </a:ext>
              </a:extLst>
            </p:cNvPr>
            <p:cNvSpPr/>
            <p:nvPr/>
          </p:nvSpPr>
          <p:spPr>
            <a:xfrm>
              <a:off x="6506678" y="4523874"/>
              <a:ext cx="2298723" cy="1173266"/>
            </a:xfrm>
            <a:prstGeom prst="rect">
              <a:avLst/>
            </a:prstGeom>
            <a:solidFill>
              <a:srgbClr val="E7F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774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엑셀로 데이터 출력 상태 확인</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F0678A13-4449-43DA-9EDC-42D5C3676B3D}"/>
              </a:ext>
            </a:extLst>
          </p:cNvPr>
          <p:cNvPicPr>
            <a:picLocks noChangeAspect="1"/>
          </p:cNvPicPr>
          <p:nvPr/>
        </p:nvPicPr>
        <p:blipFill rotWithShape="1">
          <a:blip r:embed="rId2"/>
          <a:srcRect r="28189"/>
          <a:stretch/>
        </p:blipFill>
        <p:spPr>
          <a:xfrm>
            <a:off x="6096000" y="2381230"/>
            <a:ext cx="4383699" cy="3239923"/>
          </a:xfrm>
          <a:prstGeom prst="rect">
            <a:avLst/>
          </a:prstGeom>
        </p:spPr>
      </p:pic>
    </p:spTree>
    <p:extLst>
      <p:ext uri="{BB962C8B-B14F-4D97-AF65-F5344CB8AC3E}">
        <p14:creationId xmlns:p14="http://schemas.microsoft.com/office/powerpoint/2010/main" val="204957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파일 쓰기 로직을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함수로 구현 후 저장</a:t>
            </a: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1E255ADE-6411-45E6-8092-691812E25DA1}"/>
              </a:ext>
            </a:extLst>
          </p:cNvPr>
          <p:cNvGrpSpPr/>
          <p:nvPr/>
        </p:nvGrpSpPr>
        <p:grpSpPr>
          <a:xfrm>
            <a:off x="5460405" y="2856201"/>
            <a:ext cx="5242890" cy="2290186"/>
            <a:chOff x="3053321" y="3354995"/>
            <a:chExt cx="6106377" cy="2667372"/>
          </a:xfrm>
        </p:grpSpPr>
        <p:pic>
          <p:nvPicPr>
            <p:cNvPr id="5" name="그림 4">
              <a:extLst>
                <a:ext uri="{FF2B5EF4-FFF2-40B4-BE49-F238E27FC236}">
                  <a16:creationId xmlns="" xmlns:a16="http://schemas.microsoft.com/office/drawing/2014/main" id="{36C1F593-4F75-46CE-A11C-29BF545A5E78}"/>
                </a:ext>
              </a:extLst>
            </p:cNvPr>
            <p:cNvPicPr>
              <a:picLocks noChangeAspect="1"/>
            </p:cNvPicPr>
            <p:nvPr/>
          </p:nvPicPr>
          <p:blipFill>
            <a:blip r:embed="rId2"/>
            <a:stretch>
              <a:fillRect/>
            </a:stretch>
          </p:blipFill>
          <p:spPr>
            <a:xfrm>
              <a:off x="3053321" y="3354995"/>
              <a:ext cx="6106377" cy="2667372"/>
            </a:xfrm>
            <a:prstGeom prst="rect">
              <a:avLst/>
            </a:prstGeom>
          </p:spPr>
        </p:pic>
        <p:sp>
          <p:nvSpPr>
            <p:cNvPr id="6" name="직사각형 5">
              <a:extLst>
                <a:ext uri="{FF2B5EF4-FFF2-40B4-BE49-F238E27FC236}">
                  <a16:creationId xmlns="" xmlns:a16="http://schemas.microsoft.com/office/drawing/2014/main" id="{45D4A808-3726-4DC8-BD53-BCF4506A53D7}"/>
                </a:ext>
              </a:extLst>
            </p:cNvPr>
            <p:cNvSpPr/>
            <p:nvPr/>
          </p:nvSpPr>
          <p:spPr>
            <a:xfrm>
              <a:off x="3090041" y="3836276"/>
              <a:ext cx="6032938" cy="483476"/>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E209BF39-C80C-4BBA-86FC-E8744B37E1CE}"/>
                </a:ext>
              </a:extLst>
            </p:cNvPr>
            <p:cNvSpPr/>
            <p:nvPr/>
          </p:nvSpPr>
          <p:spPr>
            <a:xfrm>
              <a:off x="3116250" y="4688681"/>
              <a:ext cx="6032938" cy="483476"/>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3972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쓰기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4246178"/>
            <a:ext cx="2657234" cy="3608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455949CD-A77A-4D84-ABB4-3F28D6755AAB}"/>
              </a:ext>
            </a:extLst>
          </p:cNvPr>
          <p:cNvPicPr>
            <a:picLocks noChangeAspect="1"/>
          </p:cNvPicPr>
          <p:nvPr/>
        </p:nvPicPr>
        <p:blipFill>
          <a:blip r:embed="rId2"/>
          <a:stretch>
            <a:fillRect/>
          </a:stretch>
        </p:blipFill>
        <p:spPr>
          <a:xfrm>
            <a:off x="2647539" y="2711979"/>
            <a:ext cx="6896922" cy="3068398"/>
          </a:xfrm>
          <a:prstGeom prst="rect">
            <a:avLst/>
          </a:prstGeom>
        </p:spPr>
      </p:pic>
    </p:spTree>
    <p:extLst>
      <p:ext uri="{BB962C8B-B14F-4D97-AF65-F5344CB8AC3E}">
        <p14:creationId xmlns:p14="http://schemas.microsoft.com/office/powerpoint/2010/main" val="2098100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만들기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opencsv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함수와 </a:t>
            </a:r>
            <a:r>
              <a:rPr lang="en-US" altLang="ko-KR" sz="2000" dirty="0" err="1">
                <a:latin typeface="Arial" panose="020B0604020202020204" pitchFamily="34" charset="0"/>
                <a:cs typeface="Arial" panose="020B0604020202020204" pitchFamily="34" charset="0"/>
              </a:rPr>
              <a:t>writecsv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함수를 </a:t>
            </a:r>
            <a:r>
              <a:rPr lang="en-US" altLang="ko-KR" sz="2000" dirty="0" err="1">
                <a:latin typeface="Arial" panose="020B0604020202020204" pitchFamily="34" charset="0"/>
                <a:cs typeface="Arial" panose="020B0604020202020204" pitchFamily="34" charset="0"/>
              </a:rPr>
              <a:t>usecsv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모듈로 만들어 사용</a:t>
            </a:r>
            <a:endParaRPr lang="en-US" altLang="ko-KR" sz="2000" dirty="0">
              <a:latin typeface="Arial" panose="020B0604020202020204" pitchFamily="34" charset="0"/>
              <a:cs typeface="Arial" panose="020B0604020202020204" pitchFamily="34" charset="0"/>
            </a:endParaRPr>
          </a:p>
          <a:p>
            <a:pPr marL="457200" lvl="1" indent="0">
              <a:buClr>
                <a:srgbClr val="008000"/>
              </a:buClr>
              <a:buNone/>
            </a:pPr>
            <a:endParaRPr lang="en-US" altLang="ko-KR" sz="2000" dirty="0">
              <a:latin typeface="Arial" panose="020B0604020202020204" pitchFamily="34" charset="0"/>
              <a:cs typeface="Arial" panose="020B0604020202020204" pitchFamily="34" charset="0"/>
            </a:endParaRPr>
          </a:p>
        </p:txBody>
      </p:sp>
      <p:sp>
        <p:nvSpPr>
          <p:cNvPr id="7" name="직사각형 6">
            <a:extLst>
              <a:ext uri="{FF2B5EF4-FFF2-40B4-BE49-F238E27FC236}">
                <a16:creationId xmlns="" xmlns:a16="http://schemas.microsoft.com/office/drawing/2014/main" id="{9B9D3E1E-83AC-432F-B7DC-08AC3A87FBC6}"/>
              </a:ext>
            </a:extLst>
          </p:cNvPr>
          <p:cNvSpPr/>
          <p:nvPr/>
        </p:nvSpPr>
        <p:spPr>
          <a:xfrm>
            <a:off x="4767383" y="4246178"/>
            <a:ext cx="2657234" cy="3608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43C109E8-6529-47E9-968B-26F76380D777}"/>
              </a:ext>
            </a:extLst>
          </p:cNvPr>
          <p:cNvPicPr>
            <a:picLocks noChangeAspect="1"/>
          </p:cNvPicPr>
          <p:nvPr/>
        </p:nvPicPr>
        <p:blipFill>
          <a:blip r:embed="rId2"/>
          <a:stretch>
            <a:fillRect/>
          </a:stretch>
        </p:blipFill>
        <p:spPr>
          <a:xfrm>
            <a:off x="1475730" y="3812179"/>
            <a:ext cx="9240540" cy="1228896"/>
          </a:xfrm>
          <a:prstGeom prst="rect">
            <a:avLst/>
          </a:prstGeom>
        </p:spPr>
      </p:pic>
    </p:spTree>
    <p:extLst>
      <p:ext uri="{BB962C8B-B14F-4D97-AF65-F5344CB8AC3E}">
        <p14:creationId xmlns:p14="http://schemas.microsoft.com/office/powerpoint/2010/main" val="425166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파일이란</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CSV(Comma Separated Value): </a:t>
            </a:r>
            <a:r>
              <a:rPr lang="ko-KR" altLang="en-US" sz="2000" dirty="0">
                <a:latin typeface="Arial" panose="020B0604020202020204" pitchFamily="34" charset="0"/>
                <a:cs typeface="Arial" panose="020B0604020202020204" pitchFamily="34" charset="0"/>
              </a:rPr>
              <a:t>쉼표</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로 데이터를 분류</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엑셀처럼 표로 볼 수 있는 데이터</a:t>
            </a:r>
            <a:endParaRPr lang="en-US" altLang="ko-K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379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만들기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usecsv.py</a:t>
            </a:r>
            <a:r>
              <a:rPr lang="ko-KR" altLang="en-US" sz="2000" dirty="0">
                <a:latin typeface="Arial" panose="020B0604020202020204" pitchFamily="34" charset="0"/>
                <a:cs typeface="Arial" panose="020B0604020202020204" pitchFamily="34" charset="0"/>
              </a:rPr>
              <a:t> 파일 전체 소스 코드</a:t>
            </a:r>
            <a:endParaRPr lang="en-US" altLang="ko-KR" sz="2000" dirty="0">
              <a:latin typeface="Arial" panose="020B0604020202020204" pitchFamily="34" charset="0"/>
              <a:cs typeface="Arial" panose="020B0604020202020204" pitchFamily="34" charset="0"/>
            </a:endParaRPr>
          </a:p>
        </p:txBody>
      </p:sp>
      <p:grpSp>
        <p:nvGrpSpPr>
          <p:cNvPr id="8" name="그룹 7">
            <a:extLst>
              <a:ext uri="{FF2B5EF4-FFF2-40B4-BE49-F238E27FC236}">
                <a16:creationId xmlns="" xmlns:a16="http://schemas.microsoft.com/office/drawing/2014/main" id="{44965BD1-2A18-4901-99EA-A975D99FB2AA}"/>
              </a:ext>
            </a:extLst>
          </p:cNvPr>
          <p:cNvGrpSpPr/>
          <p:nvPr/>
        </p:nvGrpSpPr>
        <p:grpSpPr>
          <a:xfrm>
            <a:off x="6197434" y="1825625"/>
            <a:ext cx="4211223" cy="4351338"/>
            <a:chOff x="5308201" y="1690688"/>
            <a:chExt cx="4458224" cy="4606557"/>
          </a:xfrm>
        </p:grpSpPr>
        <p:grpSp>
          <p:nvGrpSpPr>
            <p:cNvPr id="9" name="그룹 8">
              <a:extLst>
                <a:ext uri="{FF2B5EF4-FFF2-40B4-BE49-F238E27FC236}">
                  <a16:creationId xmlns="" xmlns:a16="http://schemas.microsoft.com/office/drawing/2014/main" id="{081A9038-3619-44AB-9752-F6262EEC2342}"/>
                </a:ext>
              </a:extLst>
            </p:cNvPr>
            <p:cNvGrpSpPr/>
            <p:nvPr/>
          </p:nvGrpSpPr>
          <p:grpSpPr>
            <a:xfrm>
              <a:off x="5308201" y="1690688"/>
              <a:ext cx="4458224" cy="4606557"/>
              <a:chOff x="6314880" y="1690688"/>
              <a:chExt cx="4458224" cy="4606557"/>
            </a:xfrm>
          </p:grpSpPr>
          <p:sp>
            <p:nvSpPr>
              <p:cNvPr id="11" name="직사각형 10">
                <a:extLst>
                  <a:ext uri="{FF2B5EF4-FFF2-40B4-BE49-F238E27FC236}">
                    <a16:creationId xmlns="" xmlns:a16="http://schemas.microsoft.com/office/drawing/2014/main" id="{747E4906-3BB8-47FE-B7D4-04D43ACDD4C2}"/>
                  </a:ext>
                </a:extLst>
              </p:cNvPr>
              <p:cNvSpPr/>
              <p:nvPr/>
            </p:nvSpPr>
            <p:spPr>
              <a:xfrm>
                <a:off x="6837921" y="4277709"/>
                <a:ext cx="2657234" cy="3608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 xmlns:a16="http://schemas.microsoft.com/office/drawing/2014/main" id="{B11EBE30-1E1B-41B6-9869-F9A643F6A12C}"/>
                  </a:ext>
                </a:extLst>
              </p:cNvPr>
              <p:cNvPicPr>
                <a:picLocks noChangeAspect="1"/>
              </p:cNvPicPr>
              <p:nvPr/>
            </p:nvPicPr>
            <p:blipFill>
              <a:blip r:embed="rId2"/>
              <a:stretch>
                <a:fillRect/>
              </a:stretch>
            </p:blipFill>
            <p:spPr>
              <a:xfrm>
                <a:off x="6314880" y="1690688"/>
                <a:ext cx="4458224" cy="4606557"/>
              </a:xfrm>
              <a:prstGeom prst="rect">
                <a:avLst/>
              </a:prstGeom>
            </p:spPr>
          </p:pic>
          <p:sp>
            <p:nvSpPr>
              <p:cNvPr id="13" name="직사각형 12">
                <a:extLst>
                  <a:ext uri="{FF2B5EF4-FFF2-40B4-BE49-F238E27FC236}">
                    <a16:creationId xmlns="" xmlns:a16="http://schemas.microsoft.com/office/drawing/2014/main" id="{6683A79C-3A63-4ED4-BB1E-C58D2DDEA004}"/>
                  </a:ext>
                </a:extLst>
              </p:cNvPr>
              <p:cNvSpPr/>
              <p:nvPr/>
            </p:nvSpPr>
            <p:spPr>
              <a:xfrm>
                <a:off x="6369269" y="2017986"/>
                <a:ext cx="3678621" cy="231228"/>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9">
              <a:extLst>
                <a:ext uri="{FF2B5EF4-FFF2-40B4-BE49-F238E27FC236}">
                  <a16:creationId xmlns="" xmlns:a16="http://schemas.microsoft.com/office/drawing/2014/main" id="{737396F3-88D8-4BF6-B226-794DAC742634}"/>
                </a:ext>
              </a:extLst>
            </p:cNvPr>
            <p:cNvSpPr/>
            <p:nvPr/>
          </p:nvSpPr>
          <p:spPr>
            <a:xfrm>
              <a:off x="5362590" y="4493173"/>
              <a:ext cx="4403835" cy="231228"/>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8857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사용하기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usecsv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모듈을 </a:t>
            </a:r>
            <a:r>
              <a:rPr lang="ko-KR" altLang="en-US" sz="2000" dirty="0" err="1">
                <a:latin typeface="Arial" panose="020B0604020202020204" pitchFamily="34" charset="0"/>
                <a:cs typeface="Arial" panose="020B0604020202020204" pitchFamily="34" charset="0"/>
              </a:rPr>
              <a:t>임포트하면</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en-US" altLang="ko-KR" sz="2000" dirty="0" err="1">
                <a:latin typeface="Arial" panose="020B0604020202020204" pitchFamily="34" charset="0"/>
                <a:cs typeface="Arial" panose="020B0604020202020204" pitchFamily="34" charset="0"/>
              </a:rPr>
              <a:t>writecsv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함수 사용 가능</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EF0BE103-2787-4B85-A8C8-B8440392EB93}"/>
              </a:ext>
            </a:extLst>
          </p:cNvPr>
          <p:cNvPicPr>
            <a:picLocks noChangeAspect="1"/>
          </p:cNvPicPr>
          <p:nvPr/>
        </p:nvPicPr>
        <p:blipFill>
          <a:blip r:embed="rId2"/>
          <a:stretch>
            <a:fillRect/>
          </a:stretch>
        </p:blipFill>
        <p:spPr>
          <a:xfrm>
            <a:off x="5509950" y="2464222"/>
            <a:ext cx="5114925" cy="2181225"/>
          </a:xfrm>
          <a:prstGeom prst="rect">
            <a:avLst/>
          </a:prstGeom>
        </p:spPr>
      </p:pic>
    </p:spTree>
    <p:extLst>
      <p:ext uri="{BB962C8B-B14F-4D97-AF65-F5344CB8AC3E}">
        <p14:creationId xmlns:p14="http://schemas.microsoft.com/office/powerpoint/2010/main" val="311889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사용하기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파일을 저장하고 프로그램 실행</a:t>
            </a: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실행 단축키</a:t>
            </a:r>
            <a:r>
              <a:rPr lang="en-US" altLang="ko-KR" sz="2000" dirty="0">
                <a:latin typeface="Arial" panose="020B0604020202020204" pitchFamily="34" charset="0"/>
                <a:cs typeface="Arial" panose="020B0604020202020204" pitchFamily="34" charset="0"/>
              </a:rPr>
              <a:t>: &lt;F6&gt;</a:t>
            </a:r>
          </a:p>
        </p:txBody>
      </p:sp>
      <p:sp>
        <p:nvSpPr>
          <p:cNvPr id="7" name="직사각형 6">
            <a:extLst>
              <a:ext uri="{FF2B5EF4-FFF2-40B4-BE49-F238E27FC236}">
                <a16:creationId xmlns="" xmlns:a16="http://schemas.microsoft.com/office/drawing/2014/main" id="{9B9D3E1E-83AC-432F-B7DC-08AC3A87FBC6}"/>
              </a:ext>
            </a:extLst>
          </p:cNvPr>
          <p:cNvSpPr/>
          <p:nvPr/>
        </p:nvSpPr>
        <p:spPr>
          <a:xfrm>
            <a:off x="6437652" y="4470857"/>
            <a:ext cx="2657234" cy="3608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6A15F185-9530-466D-A3E6-9696105309C3}"/>
              </a:ext>
            </a:extLst>
          </p:cNvPr>
          <p:cNvPicPr>
            <a:picLocks noChangeAspect="1"/>
          </p:cNvPicPr>
          <p:nvPr/>
        </p:nvPicPr>
        <p:blipFill>
          <a:blip r:embed="rId2"/>
          <a:stretch>
            <a:fillRect/>
          </a:stretch>
        </p:blipFill>
        <p:spPr>
          <a:xfrm>
            <a:off x="5969000" y="1690688"/>
            <a:ext cx="4326474" cy="4351339"/>
          </a:xfrm>
          <a:prstGeom prst="rect">
            <a:avLst/>
          </a:prstGeom>
        </p:spPr>
      </p:pic>
    </p:spTree>
    <p:extLst>
      <p:ext uri="{BB962C8B-B14F-4D97-AF65-F5344CB8AC3E}">
        <p14:creationId xmlns:p14="http://schemas.microsoft.com/office/powerpoint/2010/main" val="1153994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사용하기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프로그램 실행 결과 확인</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CBA21516-E0CF-4430-8FCE-ACB4561D29E5}"/>
              </a:ext>
            </a:extLst>
          </p:cNvPr>
          <p:cNvPicPr>
            <a:picLocks noChangeAspect="1"/>
          </p:cNvPicPr>
          <p:nvPr/>
        </p:nvPicPr>
        <p:blipFill>
          <a:blip r:embed="rId2"/>
          <a:stretch>
            <a:fillRect/>
          </a:stretch>
        </p:blipFill>
        <p:spPr>
          <a:xfrm>
            <a:off x="5472111" y="2395537"/>
            <a:ext cx="4905375" cy="2066925"/>
          </a:xfrm>
          <a:prstGeom prst="rect">
            <a:avLst/>
          </a:prstGeom>
        </p:spPr>
      </p:pic>
    </p:spTree>
    <p:extLst>
      <p:ext uri="{BB962C8B-B14F-4D97-AF65-F5344CB8AC3E}">
        <p14:creationId xmlns:p14="http://schemas.microsoft.com/office/powerpoint/2010/main" val="268466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나만의 모듈 사용하기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인터프리터에서도 이용 가능</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EB3A7EAB-6F5E-4E40-8309-54B4627616FA}"/>
              </a:ext>
            </a:extLst>
          </p:cNvPr>
          <p:cNvPicPr>
            <a:picLocks noChangeAspect="1"/>
          </p:cNvPicPr>
          <p:nvPr/>
        </p:nvPicPr>
        <p:blipFill rotWithShape="1">
          <a:blip r:embed="rId2"/>
          <a:srcRect b="12691"/>
          <a:stretch/>
        </p:blipFill>
        <p:spPr>
          <a:xfrm>
            <a:off x="2824162" y="3201468"/>
            <a:ext cx="6543675" cy="2303593"/>
          </a:xfrm>
          <a:prstGeom prst="rect">
            <a:avLst/>
          </a:prstGeom>
        </p:spPr>
      </p:pic>
    </p:spTree>
    <p:extLst>
      <p:ext uri="{BB962C8B-B14F-4D97-AF65-F5344CB8AC3E}">
        <p14:creationId xmlns:p14="http://schemas.microsoft.com/office/powerpoint/2010/main" val="206269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파이썬 라이브러리에 </a:t>
            </a:r>
            <a:r>
              <a:rPr lang="en-US" altLang="ko-KR" sz="2400" b="1" dirty="0" err="1">
                <a:solidFill>
                  <a:srgbClr val="008000"/>
                </a:solidFill>
                <a:latin typeface="Arial" panose="020B0604020202020204" pitchFamily="34" charset="0"/>
                <a:cs typeface="Arial" panose="020B0604020202020204" pitchFamily="34" charset="0"/>
              </a:rPr>
              <a:t>usecsv</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모듈 추가</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아나콘다를 설치한 폴더로 이동</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lib </a:t>
            </a:r>
            <a:r>
              <a:rPr lang="ko-KR" altLang="en-US" sz="2000" dirty="0">
                <a:latin typeface="Arial" panose="020B0604020202020204" pitchFamily="34" charset="0"/>
                <a:cs typeface="Arial" panose="020B0604020202020204" pitchFamily="34" charset="0"/>
              </a:rPr>
              <a:t>폴더에 </a:t>
            </a:r>
            <a:r>
              <a:rPr lang="en-US" altLang="ko-KR" sz="2000" dirty="0">
                <a:latin typeface="Arial" panose="020B0604020202020204" pitchFamily="34" charset="0"/>
                <a:cs typeface="Arial" panose="020B0604020202020204" pitchFamily="34" charset="0"/>
              </a:rPr>
              <a:t>usecsv.py </a:t>
            </a:r>
            <a:r>
              <a:rPr lang="ko-KR" altLang="en-US" sz="2000" dirty="0">
                <a:latin typeface="Arial" panose="020B0604020202020204" pitchFamily="34" charset="0"/>
                <a:cs typeface="Arial" panose="020B0604020202020204" pitchFamily="34" charset="0"/>
              </a:rPr>
              <a:t>파일 추가</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이제 </a:t>
            </a:r>
            <a:r>
              <a:rPr lang="en-US" altLang="ko-KR" sz="2000" dirty="0">
                <a:latin typeface="Arial" panose="020B0604020202020204" pitchFamily="34" charset="0"/>
                <a:cs typeface="Arial" panose="020B0604020202020204" pitchFamily="34" charset="0"/>
              </a:rPr>
              <a:t>usecsv.py</a:t>
            </a:r>
            <a:r>
              <a:rPr lang="ko-KR" altLang="en-US" sz="2000" dirty="0">
                <a:latin typeface="Arial" panose="020B0604020202020204" pitchFamily="34" charset="0"/>
                <a:cs typeface="Arial" panose="020B0604020202020204" pitchFamily="34" charset="0"/>
              </a:rPr>
              <a:t>가 저장된 폴더로 이동하지 않아도 </a:t>
            </a:r>
            <a:r>
              <a:rPr lang="en-US" altLang="ko-KR" sz="2000" dirty="0" err="1">
                <a:latin typeface="Arial" panose="020B0604020202020204" pitchFamily="34" charset="0"/>
                <a:cs typeface="Arial" panose="020B0604020202020204" pitchFamily="34" charset="0"/>
              </a:rPr>
              <a:t>usecsv</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모듈 </a:t>
            </a:r>
            <a:r>
              <a:rPr lang="ko-KR" altLang="en-US" sz="2000" dirty="0" err="1">
                <a:latin typeface="Arial" panose="020B0604020202020204" pitchFamily="34" charset="0"/>
                <a:cs typeface="Arial" panose="020B0604020202020204" pitchFamily="34" charset="0"/>
              </a:rPr>
              <a:t>임포트</a:t>
            </a:r>
            <a:r>
              <a:rPr lang="ko-KR" altLang="en-US" sz="2000" dirty="0">
                <a:latin typeface="Arial" panose="020B0604020202020204" pitchFamily="34" charset="0"/>
                <a:cs typeface="Arial" panose="020B0604020202020204" pitchFamily="34" charset="0"/>
              </a:rPr>
              <a:t> 가능</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265" y="4618757"/>
            <a:ext cx="2873491" cy="1339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6199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449FDFCC-51B9-4E2B-A023-55C941579DDF}"/>
              </a:ext>
            </a:extLst>
          </p:cNvPr>
          <p:cNvSpPr txBox="1">
            <a:spLocks/>
          </p:cNvSpPr>
          <p:nvPr/>
        </p:nvSpPr>
        <p:spPr>
          <a:xfrm>
            <a:off x="5433426" y="1905001"/>
            <a:ext cx="1325146" cy="98495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ko-KR" sz="5400" b="1" dirty="0">
                <a:solidFill>
                  <a:schemeClr val="bg1"/>
                </a:solidFill>
              </a:rPr>
              <a:t>04</a:t>
            </a:r>
            <a:endParaRPr kumimoji="1" lang="ko-KR" altLang="en-US" sz="4000" b="1" dirty="0">
              <a:solidFill>
                <a:schemeClr val="bg1"/>
              </a:solidFill>
            </a:endParaRPr>
          </a:p>
        </p:txBody>
      </p:sp>
      <p:sp>
        <p:nvSpPr>
          <p:cNvPr id="5" name="텍스트 개체 틀 1">
            <a:extLst>
              <a:ext uri="{FF2B5EF4-FFF2-40B4-BE49-F238E27FC236}">
                <a16:creationId xmlns="" xmlns:a16="http://schemas.microsoft.com/office/drawing/2014/main" id="{55C4289A-490C-49BA-B354-0843C39FD68B}"/>
              </a:ext>
            </a:extLst>
          </p:cNvPr>
          <p:cNvSpPr txBox="1">
            <a:spLocks/>
          </p:cNvSpPr>
          <p:nvPr/>
        </p:nvSpPr>
        <p:spPr>
          <a:xfrm>
            <a:off x="0" y="3475569"/>
            <a:ext cx="12192000" cy="98495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ko-KR" sz="4000" b="1" dirty="0"/>
              <a:t>CSV </a:t>
            </a:r>
            <a:r>
              <a:rPr kumimoji="1" lang="ko-KR" altLang="en-US" sz="4000" b="1" dirty="0"/>
              <a:t>파일로 데이터 다루기</a:t>
            </a:r>
          </a:p>
        </p:txBody>
      </p:sp>
      <p:sp>
        <p:nvSpPr>
          <p:cNvPr id="6" name="텍스트 개체 틀 2">
            <a:extLst>
              <a:ext uri="{FF2B5EF4-FFF2-40B4-BE49-F238E27FC236}">
                <a16:creationId xmlns="" xmlns:a16="http://schemas.microsoft.com/office/drawing/2014/main" id="{711A4579-55AA-4883-A264-F82E55FA4C62}"/>
              </a:ext>
            </a:extLst>
          </p:cNvPr>
          <p:cNvSpPr txBox="1">
            <a:spLocks/>
          </p:cNvSpPr>
          <p:nvPr/>
        </p:nvSpPr>
        <p:spPr>
          <a:xfrm>
            <a:off x="3386137" y="4460523"/>
            <a:ext cx="5419725" cy="1239491"/>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ko-KR" sz="2000" dirty="0"/>
              <a:t>04-3 CSV</a:t>
            </a:r>
            <a:r>
              <a:rPr kumimoji="1" lang="ko-KR" altLang="en-US" sz="2000" dirty="0"/>
              <a:t> 파일 안의 문자를 숫자로 전환하기</a:t>
            </a:r>
            <a:endParaRPr kumimoji="1" lang="en-US" altLang="ko-KR" sz="2000" dirty="0"/>
          </a:p>
          <a:p>
            <a:pPr marL="0" indent="0">
              <a:buNone/>
            </a:pPr>
            <a:r>
              <a:rPr kumimoji="1" lang="en-US" altLang="ko-KR" sz="2000" dirty="0"/>
              <a:t>04-4 CSV </a:t>
            </a:r>
            <a:r>
              <a:rPr kumimoji="1" lang="ko-KR" altLang="en-US" sz="2000" dirty="0"/>
              <a:t>파일로 데이터 분석하기</a:t>
            </a:r>
          </a:p>
          <a:p>
            <a:pPr marL="0" indent="0">
              <a:buNone/>
            </a:pPr>
            <a:endParaRPr kumimoji="1" lang="ko-KR" altLang="en-US" sz="2000" dirty="0"/>
          </a:p>
        </p:txBody>
      </p:sp>
    </p:spTree>
    <p:extLst>
      <p:ext uri="{BB962C8B-B14F-4D97-AF65-F5344CB8AC3E}">
        <p14:creationId xmlns:p14="http://schemas.microsoft.com/office/powerpoint/2010/main" val="3009553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이런 상황이라면</a:t>
            </a:r>
            <a:r>
              <a:rPr lang="en-US" altLang="ko-KR" sz="2400" b="1" dirty="0">
                <a:solidFill>
                  <a:srgbClr val="008000"/>
                </a:solidFill>
                <a:latin typeface="Arial" panose="020B0604020202020204" pitchFamily="34" charset="0"/>
                <a:cs typeface="Arial" panose="020B0604020202020204" pitchFamily="34" charset="0"/>
              </a:rPr>
              <a:t>?</a:t>
            </a: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형은 모두 문자형</a:t>
            </a:r>
            <a:r>
              <a:rPr lang="en-US" altLang="ko-KR" sz="2000" dirty="0">
                <a:latin typeface="Arial" panose="020B0604020202020204" pitchFamily="34" charset="0"/>
                <a:cs typeface="Arial" panose="020B0604020202020204" pitchFamily="34" charset="0"/>
              </a:rPr>
              <a:t>(str)</a:t>
            </a: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숫자형을 편집하고 싶을 때는</a:t>
            </a:r>
            <a:r>
              <a:rPr lang="en-US" altLang="ko-KR"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63862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불러와서 형식 확인하기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D633FB67-5330-4B12-AE7E-9E07A20F2DD6}"/>
              </a:ext>
            </a:extLst>
          </p:cNvPr>
          <p:cNvPicPr>
            <a:picLocks noChangeAspect="1"/>
          </p:cNvPicPr>
          <p:nvPr/>
        </p:nvPicPr>
        <p:blipFill>
          <a:blip r:embed="rId2"/>
          <a:stretch>
            <a:fillRect/>
          </a:stretch>
        </p:blipFill>
        <p:spPr>
          <a:xfrm>
            <a:off x="2124625" y="2496343"/>
            <a:ext cx="3218437" cy="3009899"/>
          </a:xfrm>
          <a:prstGeom prst="rect">
            <a:avLst/>
          </a:prstGeom>
        </p:spPr>
      </p:pic>
      <p:sp>
        <p:nvSpPr>
          <p:cNvPr id="5" name="화살표: 오른쪽 4">
            <a:extLst>
              <a:ext uri="{FF2B5EF4-FFF2-40B4-BE49-F238E27FC236}">
                <a16:creationId xmlns="" xmlns:a16="http://schemas.microsoft.com/office/drawing/2014/main" id="{47ED40EF-1A79-4849-A4A2-D91451C75D25}"/>
              </a:ext>
            </a:extLst>
          </p:cNvPr>
          <p:cNvSpPr/>
          <p:nvPr/>
        </p:nvSpPr>
        <p:spPr>
          <a:xfrm>
            <a:off x="5731340" y="3645692"/>
            <a:ext cx="1117600" cy="711200"/>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 xmlns:a16="http://schemas.microsoft.com/office/drawing/2014/main" id="{068C53ED-64D6-4BD0-818E-ECCDB52B5998}"/>
              </a:ext>
            </a:extLst>
          </p:cNvPr>
          <p:cNvPicPr>
            <a:picLocks noChangeAspect="1"/>
          </p:cNvPicPr>
          <p:nvPr/>
        </p:nvPicPr>
        <p:blipFill>
          <a:blip r:embed="rId3"/>
          <a:stretch>
            <a:fillRect/>
          </a:stretch>
        </p:blipFill>
        <p:spPr>
          <a:xfrm>
            <a:off x="7237218" y="2175469"/>
            <a:ext cx="3694535" cy="3651646"/>
          </a:xfrm>
          <a:prstGeom prst="rect">
            <a:avLst/>
          </a:prstGeom>
        </p:spPr>
      </p:pic>
      <p:sp>
        <p:nvSpPr>
          <p:cNvPr id="7" name="직사각형 6">
            <a:extLst>
              <a:ext uri="{FF2B5EF4-FFF2-40B4-BE49-F238E27FC236}">
                <a16:creationId xmlns="" xmlns:a16="http://schemas.microsoft.com/office/drawing/2014/main" id="{B981DAB8-A3E7-4961-A87E-98A2FA1E9317}"/>
              </a:ext>
            </a:extLst>
          </p:cNvPr>
          <p:cNvSpPr/>
          <p:nvPr/>
        </p:nvSpPr>
        <p:spPr>
          <a:xfrm>
            <a:off x="10693400" y="2247900"/>
            <a:ext cx="241300" cy="195834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5195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문자형 자료를 숫자형으로 바꾸기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float() </a:t>
            </a:r>
            <a:r>
              <a:rPr lang="ko-KR" altLang="en-US" sz="2000" dirty="0">
                <a:latin typeface="Arial" panose="020B0604020202020204" pitchFamily="34" charset="0"/>
                <a:cs typeface="Arial" panose="020B0604020202020204" pitchFamily="34" charset="0"/>
              </a:rPr>
              <a:t>함수를 통하여 문자를 숫자로 변환</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C3E2F407-A764-4E2D-9035-0E4C6D3B8E85}"/>
              </a:ext>
            </a:extLst>
          </p:cNvPr>
          <p:cNvPicPr>
            <a:picLocks noChangeAspect="1"/>
          </p:cNvPicPr>
          <p:nvPr/>
        </p:nvPicPr>
        <p:blipFill>
          <a:blip r:embed="rId2"/>
          <a:stretch>
            <a:fillRect/>
          </a:stretch>
        </p:blipFill>
        <p:spPr>
          <a:xfrm>
            <a:off x="7554286" y="2510423"/>
            <a:ext cx="2695951" cy="2981741"/>
          </a:xfrm>
          <a:prstGeom prst="rect">
            <a:avLst/>
          </a:prstGeom>
        </p:spPr>
      </p:pic>
    </p:spTree>
    <p:extLst>
      <p:ext uri="{BB962C8B-B14F-4D97-AF65-F5344CB8AC3E}">
        <p14:creationId xmlns:p14="http://schemas.microsoft.com/office/powerpoint/2010/main" val="753011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만들고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엑셀에서 다음과 같이 데이터 입력</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5540D9F4-6886-45F2-B9F9-B705D26B33FA}"/>
              </a:ext>
            </a:extLst>
          </p:cNvPr>
          <p:cNvPicPr>
            <a:picLocks noChangeAspect="1"/>
          </p:cNvPicPr>
          <p:nvPr/>
        </p:nvPicPr>
        <p:blipFill>
          <a:blip r:embed="rId2"/>
          <a:stretch>
            <a:fillRect/>
          </a:stretch>
        </p:blipFill>
        <p:spPr>
          <a:xfrm>
            <a:off x="6557900" y="2182019"/>
            <a:ext cx="4067175" cy="3638550"/>
          </a:xfrm>
          <a:prstGeom prst="rect">
            <a:avLst/>
          </a:prstGeom>
        </p:spPr>
      </p:pic>
    </p:spTree>
    <p:extLst>
      <p:ext uri="{BB962C8B-B14F-4D97-AF65-F5344CB8AC3E}">
        <p14:creationId xmlns:p14="http://schemas.microsoft.com/office/powerpoint/2010/main" val="3243105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문자형 자료를 숫자형으로 바꾸기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하지만 쉼표가 있는 숫자는 </a:t>
            </a:r>
            <a:r>
              <a:rPr lang="en-US" altLang="ko-KR" sz="2000" dirty="0">
                <a:latin typeface="Arial" panose="020B0604020202020204" pitchFamily="34" charset="0"/>
                <a:cs typeface="Arial" panose="020B0604020202020204" pitchFamily="34" charset="0"/>
              </a:rPr>
              <a:t>float() </a:t>
            </a:r>
            <a:r>
              <a:rPr lang="ko-KR" altLang="en-US" sz="2000" dirty="0">
                <a:latin typeface="Arial" panose="020B0604020202020204" pitchFamily="34" charset="0"/>
                <a:cs typeface="Arial" panose="020B0604020202020204" pitchFamily="34" charset="0"/>
              </a:rPr>
              <a:t>함수 사용 불가</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404DBA69-29C0-4085-8542-1878B5B9C4FA}"/>
              </a:ext>
            </a:extLst>
          </p:cNvPr>
          <p:cNvPicPr>
            <a:picLocks noChangeAspect="1"/>
          </p:cNvPicPr>
          <p:nvPr/>
        </p:nvPicPr>
        <p:blipFill>
          <a:blip r:embed="rId2"/>
          <a:stretch>
            <a:fillRect/>
          </a:stretch>
        </p:blipFill>
        <p:spPr>
          <a:xfrm>
            <a:off x="2590311" y="3514576"/>
            <a:ext cx="7011378" cy="2133898"/>
          </a:xfrm>
          <a:prstGeom prst="rect">
            <a:avLst/>
          </a:prstGeom>
        </p:spPr>
      </p:pic>
    </p:spTree>
    <p:extLst>
      <p:ext uri="{BB962C8B-B14F-4D97-AF65-F5344CB8AC3E}">
        <p14:creationId xmlns:p14="http://schemas.microsoft.com/office/powerpoint/2010/main" val="1482146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문자형 자료를 숫자형으로 바꾸기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err="1">
                <a:latin typeface="Arial" panose="020B0604020202020204" pitchFamily="34" charset="0"/>
                <a:cs typeface="Arial" panose="020B0604020202020204" pitchFamily="34" charset="0"/>
              </a:rPr>
              <a:t>re.sub</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함수를 통하여 쉼표를 제거 후 </a:t>
            </a:r>
            <a:r>
              <a:rPr lang="en-US" altLang="ko-KR" sz="2000" dirty="0">
                <a:latin typeface="Arial" panose="020B0604020202020204" pitchFamily="34" charset="0"/>
                <a:cs typeface="Arial" panose="020B0604020202020204" pitchFamily="34" charset="0"/>
              </a:rPr>
              <a:t>float() </a:t>
            </a:r>
            <a:r>
              <a:rPr lang="ko-KR" altLang="en-US" sz="2000" dirty="0">
                <a:latin typeface="Arial" panose="020B0604020202020204" pitchFamily="34" charset="0"/>
                <a:cs typeface="Arial" panose="020B0604020202020204" pitchFamily="34" charset="0"/>
              </a:rPr>
              <a:t>함수 사용</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964CB492-6BC5-4215-B52A-937C4D47010A}"/>
              </a:ext>
            </a:extLst>
          </p:cNvPr>
          <p:cNvPicPr>
            <a:picLocks noChangeAspect="1"/>
          </p:cNvPicPr>
          <p:nvPr/>
        </p:nvPicPr>
        <p:blipFill>
          <a:blip r:embed="rId2"/>
          <a:stretch>
            <a:fillRect/>
          </a:stretch>
        </p:blipFill>
        <p:spPr>
          <a:xfrm>
            <a:off x="3326329" y="3301150"/>
            <a:ext cx="5539341" cy="2629876"/>
          </a:xfrm>
          <a:prstGeom prst="rect">
            <a:avLst/>
          </a:prstGeom>
        </p:spPr>
      </p:pic>
    </p:spTree>
    <p:extLst>
      <p:ext uri="{BB962C8B-B14F-4D97-AF65-F5344CB8AC3E}">
        <p14:creationId xmlns:p14="http://schemas.microsoft.com/office/powerpoint/2010/main" val="3182082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숫자 원소만 골라서 쉼표를 제거하는 방법</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9C0E5EE6-C1A6-457E-A6D2-7EC16D8F1943}"/>
              </a:ext>
            </a:extLst>
          </p:cNvPr>
          <p:cNvPicPr>
            <a:picLocks noChangeAspect="1"/>
          </p:cNvPicPr>
          <p:nvPr/>
        </p:nvPicPr>
        <p:blipFill>
          <a:blip r:embed="rId2"/>
          <a:stretch>
            <a:fillRect/>
          </a:stretch>
        </p:blipFill>
        <p:spPr>
          <a:xfrm>
            <a:off x="1547177" y="3429000"/>
            <a:ext cx="9097645" cy="2724530"/>
          </a:xfrm>
          <a:prstGeom prst="rect">
            <a:avLst/>
          </a:prstGeom>
        </p:spPr>
      </p:pic>
    </p:spTree>
    <p:extLst>
      <p:ext uri="{BB962C8B-B14F-4D97-AF65-F5344CB8AC3E}">
        <p14:creationId xmlns:p14="http://schemas.microsoft.com/office/powerpoint/2010/main" val="2715275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쉼표</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가 들어있는 숫자를 </a:t>
            </a:r>
            <a:r>
              <a:rPr lang="en-US" altLang="ko-KR" sz="2000" dirty="0">
                <a:latin typeface="Arial" panose="020B0604020202020204" pitchFamily="34" charset="0"/>
                <a:cs typeface="Arial" panose="020B0604020202020204" pitchFamily="34" charset="0"/>
              </a:rPr>
              <a:t>float()</a:t>
            </a:r>
            <a:r>
              <a:rPr lang="ko-KR" altLang="en-US" sz="2000" dirty="0">
                <a:latin typeface="Arial" panose="020B0604020202020204" pitchFamily="34" charset="0"/>
                <a:cs typeface="Arial" panose="020B0604020202020204" pitchFamily="34" charset="0"/>
              </a:rPr>
              <a:t>으로 변환</a:t>
            </a:r>
            <a:endParaRPr lang="en-US" altLang="ko-KR" sz="2000" dirty="0">
              <a:latin typeface="Arial" panose="020B0604020202020204" pitchFamily="34" charset="0"/>
              <a:cs typeface="Arial" panose="020B0604020202020204" pitchFamily="34" charset="0"/>
            </a:endParaRPr>
          </a:p>
        </p:txBody>
      </p:sp>
      <p:grpSp>
        <p:nvGrpSpPr>
          <p:cNvPr id="7" name="그룹 6">
            <a:extLst>
              <a:ext uri="{FF2B5EF4-FFF2-40B4-BE49-F238E27FC236}">
                <a16:creationId xmlns="" xmlns:a16="http://schemas.microsoft.com/office/drawing/2014/main" id="{90B2DC10-B157-4559-899F-82B698F067B5}"/>
              </a:ext>
            </a:extLst>
          </p:cNvPr>
          <p:cNvGrpSpPr/>
          <p:nvPr/>
        </p:nvGrpSpPr>
        <p:grpSpPr>
          <a:xfrm>
            <a:off x="7055068" y="1963649"/>
            <a:ext cx="4114175" cy="4075289"/>
            <a:chOff x="7055068" y="1963649"/>
            <a:chExt cx="4114175" cy="4075289"/>
          </a:xfrm>
        </p:grpSpPr>
        <p:pic>
          <p:nvPicPr>
            <p:cNvPr id="4" name="그림 3">
              <a:extLst>
                <a:ext uri="{FF2B5EF4-FFF2-40B4-BE49-F238E27FC236}">
                  <a16:creationId xmlns="" xmlns:a16="http://schemas.microsoft.com/office/drawing/2014/main" id="{80ED3F7C-59B4-4AB3-A4C4-D4FA58B4AA6F}"/>
                </a:ext>
              </a:extLst>
            </p:cNvPr>
            <p:cNvPicPr>
              <a:picLocks noChangeAspect="1"/>
            </p:cNvPicPr>
            <p:nvPr/>
          </p:nvPicPr>
          <p:blipFill>
            <a:blip r:embed="rId2"/>
            <a:stretch>
              <a:fillRect/>
            </a:stretch>
          </p:blipFill>
          <p:spPr>
            <a:xfrm>
              <a:off x="7055068" y="1963649"/>
              <a:ext cx="4114175" cy="4075289"/>
            </a:xfrm>
            <a:prstGeom prst="rect">
              <a:avLst/>
            </a:prstGeom>
          </p:spPr>
        </p:pic>
        <p:sp>
          <p:nvSpPr>
            <p:cNvPr id="6" name="직사각형 5">
              <a:extLst>
                <a:ext uri="{FF2B5EF4-FFF2-40B4-BE49-F238E27FC236}">
                  <a16:creationId xmlns="" xmlns:a16="http://schemas.microsoft.com/office/drawing/2014/main" id="{1822703E-C3C9-44DB-B88B-FD095DC9AA57}"/>
                </a:ext>
              </a:extLst>
            </p:cNvPr>
            <p:cNvSpPr/>
            <p:nvPr/>
          </p:nvSpPr>
          <p:spPr>
            <a:xfrm>
              <a:off x="9051721" y="1963649"/>
              <a:ext cx="2117522" cy="569826"/>
            </a:xfrm>
            <a:prstGeom prst="rect">
              <a:avLst/>
            </a:prstGeom>
            <a:solidFill>
              <a:srgbClr val="E7F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1994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숫자 포함 시 무조건 </a:t>
            </a:r>
            <a:r>
              <a:rPr lang="en-US" altLang="ko-KR" sz="2000" dirty="0">
                <a:latin typeface="Arial" panose="020B0604020202020204" pitchFamily="34" charset="0"/>
                <a:cs typeface="Arial" panose="020B0604020202020204" pitchFamily="34" charset="0"/>
              </a:rPr>
              <a:t>search</a:t>
            </a:r>
            <a:r>
              <a:rPr lang="ko-KR" altLang="en-US" sz="2000" dirty="0">
                <a:latin typeface="Arial" panose="020B0604020202020204" pitchFamily="34" charset="0"/>
                <a:cs typeface="Arial" panose="020B0604020202020204" pitchFamily="34" charset="0"/>
              </a:rPr>
              <a:t>가 참</a:t>
            </a:r>
            <a:r>
              <a:rPr lang="en-US" altLang="ko-KR" sz="2000" dirty="0">
                <a:latin typeface="Arial" panose="020B0604020202020204" pitchFamily="34" charset="0"/>
                <a:cs typeface="Arial" panose="020B0604020202020204" pitchFamily="34" charset="0"/>
              </a:rPr>
              <a:t>(true)</a:t>
            </a:r>
            <a:r>
              <a:rPr lang="ko-KR" altLang="en-US" sz="2000" dirty="0">
                <a:latin typeface="Arial" panose="020B0604020202020204" pitchFamily="34" charset="0"/>
                <a:cs typeface="Arial" panose="020B0604020202020204" pitchFamily="34" charset="0"/>
              </a:rPr>
              <a:t>이므로</a:t>
            </a:r>
            <a:endParaRPr lang="en-US" altLang="ko-KR" sz="2000" dirty="0">
              <a:latin typeface="Arial" panose="020B0604020202020204" pitchFamily="34" charset="0"/>
              <a:cs typeface="Arial" panose="020B0604020202020204" pitchFamily="34" charset="0"/>
            </a:endParaRPr>
          </a:p>
          <a:p>
            <a:pPr marL="457200" lvl="1" indent="0">
              <a:buClr>
                <a:srgbClr val="008000"/>
              </a:buClr>
              <a:buNone/>
            </a:pPr>
            <a:r>
              <a:rPr lang="en-US" altLang="ko-KR" sz="2000" dirty="0">
                <a:latin typeface="Arial" panose="020B0604020202020204" pitchFamily="34" charset="0"/>
                <a:cs typeface="Arial" panose="020B0604020202020204" pitchFamily="34" charset="0"/>
              </a:rPr>
              <a:t>    ‘123</a:t>
            </a:r>
            <a:r>
              <a:rPr lang="ko-KR" altLang="en-US" sz="2000" dirty="0">
                <a:latin typeface="Arial" panose="020B0604020202020204" pitchFamily="34" charset="0"/>
                <a:cs typeface="Arial" panose="020B0604020202020204" pitchFamily="34" charset="0"/>
              </a:rPr>
              <a:t>강남</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또한 변형 시도하여 오류 발생</a:t>
            </a: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33B4EAEB-2C2D-46CC-8F83-54A7E122F0CE}"/>
              </a:ext>
            </a:extLst>
          </p:cNvPr>
          <p:cNvGrpSpPr/>
          <p:nvPr/>
        </p:nvGrpSpPr>
        <p:grpSpPr>
          <a:xfrm>
            <a:off x="7019181" y="2399249"/>
            <a:ext cx="4433153" cy="3204090"/>
            <a:chOff x="7019181" y="2399249"/>
            <a:chExt cx="4433153" cy="3204090"/>
          </a:xfrm>
        </p:grpSpPr>
        <p:pic>
          <p:nvPicPr>
            <p:cNvPr id="5" name="그림 4">
              <a:extLst>
                <a:ext uri="{FF2B5EF4-FFF2-40B4-BE49-F238E27FC236}">
                  <a16:creationId xmlns="" xmlns:a16="http://schemas.microsoft.com/office/drawing/2014/main" id="{EF27DAD9-52CD-42FE-BB2D-BE9E2CB48FDE}"/>
                </a:ext>
              </a:extLst>
            </p:cNvPr>
            <p:cNvPicPr>
              <a:picLocks noChangeAspect="1"/>
            </p:cNvPicPr>
            <p:nvPr/>
          </p:nvPicPr>
          <p:blipFill>
            <a:blip r:embed="rId2"/>
            <a:stretch>
              <a:fillRect/>
            </a:stretch>
          </p:blipFill>
          <p:spPr>
            <a:xfrm>
              <a:off x="7019181" y="2399249"/>
              <a:ext cx="4433153" cy="3204090"/>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a:off x="10916306" y="2399249"/>
              <a:ext cx="536028" cy="34684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16282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알파벳 또는 한글이 있는 원소를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제외한 모두를 숫자로 변경</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FE9F3DE7-5711-49D0-AB2A-5A9E356AD6BA}"/>
              </a:ext>
            </a:extLst>
          </p:cNvPr>
          <p:cNvGrpSpPr/>
          <p:nvPr/>
        </p:nvGrpSpPr>
        <p:grpSpPr>
          <a:xfrm>
            <a:off x="6096000" y="2572345"/>
            <a:ext cx="4887006" cy="2857898"/>
            <a:chOff x="3652497" y="3240271"/>
            <a:chExt cx="4887006" cy="2857898"/>
          </a:xfrm>
        </p:grpSpPr>
        <p:pic>
          <p:nvPicPr>
            <p:cNvPr id="4" name="그림 3">
              <a:extLst>
                <a:ext uri="{FF2B5EF4-FFF2-40B4-BE49-F238E27FC236}">
                  <a16:creationId xmlns="" xmlns:a16="http://schemas.microsoft.com/office/drawing/2014/main" id="{5E024F2F-D069-41D8-A2F1-4109BF7648DE}"/>
                </a:ext>
              </a:extLst>
            </p:cNvPr>
            <p:cNvPicPr>
              <a:picLocks noChangeAspect="1"/>
            </p:cNvPicPr>
            <p:nvPr/>
          </p:nvPicPr>
          <p:blipFill>
            <a:blip r:embed="rId2"/>
            <a:stretch>
              <a:fillRect/>
            </a:stretch>
          </p:blipFill>
          <p:spPr>
            <a:xfrm>
              <a:off x="3652497" y="3240271"/>
              <a:ext cx="4887006" cy="2857898"/>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flipH="1">
              <a:off x="7735613" y="3654453"/>
              <a:ext cx="803889" cy="34684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30620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알파벳과 한글이 아닌 다른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문자가 포함된 경우 오류 발생</a:t>
            </a: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3BD19F66-9FE0-45C6-8099-5CDA9933E52E}"/>
              </a:ext>
            </a:extLst>
          </p:cNvPr>
          <p:cNvGrpSpPr/>
          <p:nvPr/>
        </p:nvGrpSpPr>
        <p:grpSpPr>
          <a:xfrm>
            <a:off x="6096000" y="2479571"/>
            <a:ext cx="4516564" cy="3043446"/>
            <a:chOff x="6096000" y="2479571"/>
            <a:chExt cx="4516564" cy="3043446"/>
          </a:xfrm>
        </p:grpSpPr>
        <p:pic>
          <p:nvPicPr>
            <p:cNvPr id="5" name="그림 4">
              <a:extLst>
                <a:ext uri="{FF2B5EF4-FFF2-40B4-BE49-F238E27FC236}">
                  <a16:creationId xmlns="" xmlns:a16="http://schemas.microsoft.com/office/drawing/2014/main" id="{B0C5A05A-0AF7-47F3-B97B-AECA2A83E702}"/>
                </a:ext>
              </a:extLst>
            </p:cNvPr>
            <p:cNvPicPr>
              <a:picLocks noChangeAspect="1"/>
            </p:cNvPicPr>
            <p:nvPr/>
          </p:nvPicPr>
          <p:blipFill>
            <a:blip r:embed="rId2"/>
            <a:stretch>
              <a:fillRect/>
            </a:stretch>
          </p:blipFill>
          <p:spPr>
            <a:xfrm>
              <a:off x="6096000" y="2479571"/>
              <a:ext cx="4516564" cy="3043446"/>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flipH="1">
              <a:off x="10071128" y="2479571"/>
              <a:ext cx="541436" cy="34684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82396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를 추가하여 </a:t>
            </a:r>
            <a:r>
              <a:rPr lang="en-US" altLang="ko-KR" sz="2000" dirty="0">
                <a:latin typeface="Arial" panose="020B0604020202020204" pitchFamily="34" charset="0"/>
                <a:cs typeface="Arial" panose="020B0604020202020204" pitchFamily="34" charset="0"/>
              </a:rPr>
              <a:t>‘123!!’ </a:t>
            </a:r>
            <a:r>
              <a:rPr lang="ko-KR" altLang="en-US" sz="2000" dirty="0">
                <a:latin typeface="Arial" panose="020B0604020202020204" pitchFamily="34" charset="0"/>
                <a:cs typeface="Arial" panose="020B0604020202020204" pitchFamily="34" charset="0"/>
              </a:rPr>
              <a:t>문자에 대응</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3F303D53-2565-41E3-9665-7D1D26A4D69A}"/>
              </a:ext>
            </a:extLst>
          </p:cNvPr>
          <p:cNvGrpSpPr/>
          <p:nvPr/>
        </p:nvGrpSpPr>
        <p:grpSpPr>
          <a:xfrm>
            <a:off x="6096000" y="2786687"/>
            <a:ext cx="4878346" cy="2429214"/>
            <a:chOff x="5825281" y="2786687"/>
            <a:chExt cx="4878346" cy="2429214"/>
          </a:xfrm>
        </p:grpSpPr>
        <p:pic>
          <p:nvPicPr>
            <p:cNvPr id="4" name="그림 3">
              <a:extLst>
                <a:ext uri="{FF2B5EF4-FFF2-40B4-BE49-F238E27FC236}">
                  <a16:creationId xmlns="" xmlns:a16="http://schemas.microsoft.com/office/drawing/2014/main" id="{A863992F-51F8-48CF-920B-738E32DDBF54}"/>
                </a:ext>
              </a:extLst>
            </p:cNvPr>
            <p:cNvPicPr>
              <a:picLocks noChangeAspect="1"/>
            </p:cNvPicPr>
            <p:nvPr/>
          </p:nvPicPr>
          <p:blipFill>
            <a:blip r:embed="rId2"/>
            <a:stretch>
              <a:fillRect/>
            </a:stretch>
          </p:blipFill>
          <p:spPr>
            <a:xfrm>
              <a:off x="5825281" y="2786687"/>
              <a:ext cx="4877481" cy="2429214"/>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flipH="1">
              <a:off x="10162191" y="3082159"/>
              <a:ext cx="541436" cy="34684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29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숫자 원소만 골라서 쉼표</a:t>
            </a:r>
            <a:r>
              <a:rPr lang="en-US" altLang="ko-KR" sz="2400" b="1" dirty="0">
                <a:solidFill>
                  <a:srgbClr val="008000"/>
                </a:solidFill>
                <a:latin typeface="Arial" panose="020B0604020202020204" pitchFamily="34" charset="0"/>
                <a:cs typeface="Arial" panose="020B0604020202020204" pitchFamily="34" charset="0"/>
              </a:rPr>
              <a:t>(,) </a:t>
            </a:r>
            <a:r>
              <a:rPr lang="ko-KR" altLang="en-US" sz="2400" b="1" dirty="0">
                <a:solidFill>
                  <a:srgbClr val="008000"/>
                </a:solidFill>
                <a:latin typeface="Arial" panose="020B0604020202020204" pitchFamily="34" charset="0"/>
                <a:cs typeface="Arial" panose="020B0604020202020204" pitchFamily="34" charset="0"/>
              </a:rPr>
              <a:t>제거하기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를 추가하여 </a:t>
            </a:r>
            <a:r>
              <a:rPr lang="en-US" altLang="ko-KR" sz="2000" dirty="0">
                <a:latin typeface="Arial" panose="020B0604020202020204" pitchFamily="34" charset="0"/>
                <a:cs typeface="Arial" panose="020B0604020202020204" pitchFamily="34" charset="0"/>
              </a:rPr>
              <a:t>‘123!!’ </a:t>
            </a:r>
            <a:r>
              <a:rPr lang="ko-KR" altLang="en-US" sz="2000" dirty="0">
                <a:latin typeface="Arial" panose="020B0604020202020204" pitchFamily="34" charset="0"/>
                <a:cs typeface="Arial" panose="020B0604020202020204" pitchFamily="34" charset="0"/>
              </a:rPr>
              <a:t>문자에 대응</a:t>
            </a:r>
            <a:endParaRPr lang="en-US" altLang="ko-KR" sz="2000"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 xmlns:a16="http://schemas.microsoft.com/office/drawing/2014/main" id="{FA34346C-4624-4D06-9D28-85B868E3E708}"/>
              </a:ext>
            </a:extLst>
          </p:cNvPr>
          <p:cNvSpPr/>
          <p:nvPr/>
        </p:nvSpPr>
        <p:spPr>
          <a:xfrm flipH="1">
            <a:off x="7993304" y="4001294"/>
            <a:ext cx="541436" cy="346841"/>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C689E009-F94A-4B25-8FBC-D1BE4E51A701}"/>
              </a:ext>
            </a:extLst>
          </p:cNvPr>
          <p:cNvPicPr>
            <a:picLocks noChangeAspect="1"/>
          </p:cNvPicPr>
          <p:nvPr/>
        </p:nvPicPr>
        <p:blipFill>
          <a:blip r:embed="rId2"/>
          <a:stretch>
            <a:fillRect/>
          </a:stretch>
        </p:blipFill>
        <p:spPr>
          <a:xfrm>
            <a:off x="6096000" y="2551647"/>
            <a:ext cx="5199980" cy="2899294"/>
          </a:xfrm>
          <a:prstGeom prst="rect">
            <a:avLst/>
          </a:prstGeom>
        </p:spPr>
      </p:pic>
    </p:spTree>
    <p:extLst>
      <p:ext uri="{BB962C8B-B14F-4D97-AF65-F5344CB8AC3E}">
        <p14:creationId xmlns:p14="http://schemas.microsoft.com/office/powerpoint/2010/main" val="2194882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빈 문자열의 경우 </a:t>
            </a:r>
            <a:r>
              <a:rPr lang="en-US" altLang="ko-KR" sz="2000" dirty="0">
                <a:latin typeface="Arial" panose="020B0604020202020204" pitchFamily="34" charset="0"/>
                <a:cs typeface="Arial" panose="020B0604020202020204" pitchFamily="34" charset="0"/>
              </a:rPr>
              <a:t>float() </a:t>
            </a:r>
            <a:r>
              <a:rPr lang="ko-KR" altLang="en-US" sz="2000" dirty="0">
                <a:latin typeface="Arial" panose="020B0604020202020204" pitchFamily="34" charset="0"/>
                <a:cs typeface="Arial" panose="020B0604020202020204" pitchFamily="34" charset="0"/>
              </a:rPr>
              <a:t>함수에 넣을 시 오류 발생</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93844B46-4920-44F7-BAF5-505CAD42F7D9}"/>
              </a:ext>
            </a:extLst>
          </p:cNvPr>
          <p:cNvGrpSpPr/>
          <p:nvPr/>
        </p:nvGrpSpPr>
        <p:grpSpPr>
          <a:xfrm>
            <a:off x="3228575" y="3429000"/>
            <a:ext cx="5734850" cy="2229161"/>
            <a:chOff x="2804992" y="3521279"/>
            <a:chExt cx="5734850" cy="2229161"/>
          </a:xfrm>
        </p:grpSpPr>
        <p:pic>
          <p:nvPicPr>
            <p:cNvPr id="4" name="그림 3">
              <a:extLst>
                <a:ext uri="{FF2B5EF4-FFF2-40B4-BE49-F238E27FC236}">
                  <a16:creationId xmlns="" xmlns:a16="http://schemas.microsoft.com/office/drawing/2014/main" id="{C6330835-5616-45F8-AE70-9CB09972E313}"/>
                </a:ext>
              </a:extLst>
            </p:cNvPr>
            <p:cNvPicPr>
              <a:picLocks noChangeAspect="1"/>
            </p:cNvPicPr>
            <p:nvPr/>
          </p:nvPicPr>
          <p:blipFill>
            <a:blip r:embed="rId2"/>
            <a:stretch>
              <a:fillRect/>
            </a:stretch>
          </p:blipFill>
          <p:spPr>
            <a:xfrm>
              <a:off x="2804992" y="3521279"/>
              <a:ext cx="5734850" cy="2229161"/>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flipH="1">
              <a:off x="8116259" y="3595118"/>
              <a:ext cx="423583" cy="659004"/>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8898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만들고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형식으로 파일 저장</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2">
              <a:buClr>
                <a:srgbClr val="008000"/>
              </a:buClr>
            </a:pPr>
            <a:r>
              <a:rPr lang="ko-KR" altLang="en-US" sz="1600" dirty="0">
                <a:latin typeface="Arial" panose="020B0604020202020204" pitchFamily="34" charset="0"/>
                <a:cs typeface="Arial" panose="020B0604020202020204" pitchFamily="34" charset="0"/>
              </a:rPr>
              <a:t>일부 기능 손실 경고 메시지는 무시</a:t>
            </a:r>
            <a:endParaRPr lang="en-US" altLang="ko-KR" sz="16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7923CD3D-BBA6-41BD-9336-D74F00078BD3}"/>
              </a:ext>
            </a:extLst>
          </p:cNvPr>
          <p:cNvPicPr>
            <a:picLocks noChangeAspect="1"/>
          </p:cNvPicPr>
          <p:nvPr/>
        </p:nvPicPr>
        <p:blipFill>
          <a:blip r:embed="rId2"/>
          <a:stretch>
            <a:fillRect/>
          </a:stretch>
        </p:blipFill>
        <p:spPr>
          <a:xfrm>
            <a:off x="5879502" y="2523803"/>
            <a:ext cx="4761935" cy="2954981"/>
          </a:xfrm>
          <a:prstGeom prst="rect">
            <a:avLst/>
          </a:prstGeom>
        </p:spPr>
      </p:pic>
    </p:spTree>
    <p:extLst>
      <p:ext uri="{BB962C8B-B14F-4D97-AF65-F5344CB8AC3E}">
        <p14:creationId xmlns:p14="http://schemas.microsoft.com/office/powerpoint/2010/main" val="1962590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try except </a:t>
            </a:r>
            <a:r>
              <a:rPr lang="ko-KR" altLang="en-US" sz="2000" dirty="0">
                <a:latin typeface="Arial" panose="020B0604020202020204" pitchFamily="34" charset="0"/>
                <a:cs typeface="Arial" panose="020B0604020202020204" pitchFamily="34" charset="0"/>
              </a:rPr>
              <a:t>구문으로 예외처리</a:t>
            </a:r>
            <a:endParaRPr lang="en-US" altLang="ko-KR" sz="2000"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 xmlns:a16="http://schemas.microsoft.com/office/drawing/2014/main" id="{FA34346C-4624-4D06-9D28-85B868E3E708}"/>
              </a:ext>
            </a:extLst>
          </p:cNvPr>
          <p:cNvSpPr/>
          <p:nvPr/>
        </p:nvSpPr>
        <p:spPr>
          <a:xfrm flipH="1">
            <a:off x="8539842" y="3846787"/>
            <a:ext cx="423583" cy="659004"/>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D8F15B63-DB65-4713-8218-F032D2949149}"/>
              </a:ext>
            </a:extLst>
          </p:cNvPr>
          <p:cNvPicPr>
            <a:picLocks noChangeAspect="1"/>
          </p:cNvPicPr>
          <p:nvPr/>
        </p:nvPicPr>
        <p:blipFill>
          <a:blip r:embed="rId2"/>
          <a:stretch>
            <a:fillRect/>
          </a:stretch>
        </p:blipFill>
        <p:spPr>
          <a:xfrm>
            <a:off x="1447151" y="3407980"/>
            <a:ext cx="9297698" cy="2391109"/>
          </a:xfrm>
          <a:prstGeom prst="rect">
            <a:avLst/>
          </a:prstGeom>
        </p:spPr>
      </p:pic>
    </p:spTree>
    <p:extLst>
      <p:ext uri="{BB962C8B-B14F-4D97-AF65-F5344CB8AC3E}">
        <p14:creationId xmlns:p14="http://schemas.microsoft.com/office/powerpoint/2010/main" val="194597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try except </a:t>
            </a:r>
            <a:r>
              <a:rPr lang="ko-KR" altLang="en-US" sz="2000" dirty="0">
                <a:latin typeface="Arial" panose="020B0604020202020204" pitchFamily="34" charset="0"/>
                <a:cs typeface="Arial" panose="020B0604020202020204" pitchFamily="34" charset="0"/>
              </a:rPr>
              <a:t>구문으로 예외처리</a:t>
            </a:r>
            <a:endParaRPr lang="en-US" altLang="ko-KR" sz="2000" dirty="0">
              <a:latin typeface="Arial" panose="020B0604020202020204" pitchFamily="34" charset="0"/>
              <a:cs typeface="Arial" panose="020B0604020202020204" pitchFamily="34" charset="0"/>
            </a:endParaRPr>
          </a:p>
        </p:txBody>
      </p:sp>
      <p:grpSp>
        <p:nvGrpSpPr>
          <p:cNvPr id="9" name="그룹 8">
            <a:extLst>
              <a:ext uri="{FF2B5EF4-FFF2-40B4-BE49-F238E27FC236}">
                <a16:creationId xmlns="" xmlns:a16="http://schemas.microsoft.com/office/drawing/2014/main" id="{07CD61FB-5C0E-4EBD-91DA-63DBB15EAC43}"/>
              </a:ext>
            </a:extLst>
          </p:cNvPr>
          <p:cNvGrpSpPr/>
          <p:nvPr/>
        </p:nvGrpSpPr>
        <p:grpSpPr>
          <a:xfrm>
            <a:off x="6096000" y="2463161"/>
            <a:ext cx="5257800" cy="3076265"/>
            <a:chOff x="3187038" y="2907914"/>
            <a:chExt cx="5817923" cy="3403986"/>
          </a:xfrm>
        </p:grpSpPr>
        <p:pic>
          <p:nvPicPr>
            <p:cNvPr id="4" name="그림 3">
              <a:extLst>
                <a:ext uri="{FF2B5EF4-FFF2-40B4-BE49-F238E27FC236}">
                  <a16:creationId xmlns="" xmlns:a16="http://schemas.microsoft.com/office/drawing/2014/main" id="{1ACF8A29-40E9-4A27-99E0-42FDE9C07DC9}"/>
                </a:ext>
              </a:extLst>
            </p:cNvPr>
            <p:cNvPicPr>
              <a:picLocks noChangeAspect="1"/>
            </p:cNvPicPr>
            <p:nvPr/>
          </p:nvPicPr>
          <p:blipFill>
            <a:blip r:embed="rId2"/>
            <a:stretch>
              <a:fillRect/>
            </a:stretch>
          </p:blipFill>
          <p:spPr>
            <a:xfrm>
              <a:off x="3187038" y="3091263"/>
              <a:ext cx="5817923" cy="3220637"/>
            </a:xfrm>
            <a:prstGeom prst="rect">
              <a:avLst/>
            </a:prstGeom>
          </p:spPr>
        </p:pic>
        <p:sp>
          <p:nvSpPr>
            <p:cNvPr id="6" name="직사각형 5">
              <a:extLst>
                <a:ext uri="{FF2B5EF4-FFF2-40B4-BE49-F238E27FC236}">
                  <a16:creationId xmlns="" xmlns:a16="http://schemas.microsoft.com/office/drawing/2014/main" id="{FA34346C-4624-4D06-9D28-85B868E3E708}"/>
                </a:ext>
              </a:extLst>
            </p:cNvPr>
            <p:cNvSpPr/>
            <p:nvPr/>
          </p:nvSpPr>
          <p:spPr>
            <a:xfrm flipH="1">
              <a:off x="8445248" y="4042576"/>
              <a:ext cx="559712" cy="2269323"/>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BFFB38A7-07F7-4726-A998-61A2640B6E51}"/>
                </a:ext>
              </a:extLst>
            </p:cNvPr>
            <p:cNvSpPr/>
            <p:nvPr/>
          </p:nvSpPr>
          <p:spPr>
            <a:xfrm flipH="1">
              <a:off x="3195143" y="3354149"/>
              <a:ext cx="4099036" cy="356003"/>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0EDF6630-7FC3-436D-812F-2CF5248A0501}"/>
                </a:ext>
              </a:extLst>
            </p:cNvPr>
            <p:cNvSpPr/>
            <p:nvPr/>
          </p:nvSpPr>
          <p:spPr>
            <a:xfrm flipH="1">
              <a:off x="3195142" y="2907914"/>
              <a:ext cx="5809818" cy="18334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35101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에서 읽은 후에 문자를 숫자로 변형</a:t>
            </a: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89E648B4-FA92-4F73-8D4D-157780D59FA7}"/>
              </a:ext>
            </a:extLst>
          </p:cNvPr>
          <p:cNvGrpSpPr/>
          <p:nvPr/>
        </p:nvGrpSpPr>
        <p:grpSpPr>
          <a:xfrm>
            <a:off x="3125282" y="3084337"/>
            <a:ext cx="5941436" cy="3092626"/>
            <a:chOff x="2892171" y="2976597"/>
            <a:chExt cx="6407657" cy="3335303"/>
          </a:xfrm>
        </p:grpSpPr>
        <p:pic>
          <p:nvPicPr>
            <p:cNvPr id="11" name="그림 10">
              <a:extLst>
                <a:ext uri="{FF2B5EF4-FFF2-40B4-BE49-F238E27FC236}">
                  <a16:creationId xmlns="" xmlns:a16="http://schemas.microsoft.com/office/drawing/2014/main" id="{D22BA918-3C0C-45C9-A355-A51AAF64EB7F}"/>
                </a:ext>
              </a:extLst>
            </p:cNvPr>
            <p:cNvPicPr>
              <a:picLocks noChangeAspect="1"/>
            </p:cNvPicPr>
            <p:nvPr/>
          </p:nvPicPr>
          <p:blipFill>
            <a:blip r:embed="rId2"/>
            <a:stretch>
              <a:fillRect/>
            </a:stretch>
          </p:blipFill>
          <p:spPr>
            <a:xfrm>
              <a:off x="2892171" y="2976597"/>
              <a:ext cx="6407657" cy="3335303"/>
            </a:xfrm>
            <a:prstGeom prst="rect">
              <a:avLst/>
            </a:prstGeom>
          </p:spPr>
        </p:pic>
        <p:sp>
          <p:nvSpPr>
            <p:cNvPr id="9" name="직사각형 8">
              <a:extLst>
                <a:ext uri="{FF2B5EF4-FFF2-40B4-BE49-F238E27FC236}">
                  <a16:creationId xmlns="" xmlns:a16="http://schemas.microsoft.com/office/drawing/2014/main" id="{E7CBAE18-8B41-407E-B37D-21DF139F258A}"/>
                </a:ext>
              </a:extLst>
            </p:cNvPr>
            <p:cNvSpPr/>
            <p:nvPr/>
          </p:nvSpPr>
          <p:spPr>
            <a:xfrm flipH="1">
              <a:off x="4546750" y="4288374"/>
              <a:ext cx="3727299" cy="24158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88FE5590-9C13-48DB-AB63-BBA525465388}"/>
                </a:ext>
              </a:extLst>
            </p:cNvPr>
            <p:cNvSpPr/>
            <p:nvPr/>
          </p:nvSpPr>
          <p:spPr>
            <a:xfrm flipH="1">
              <a:off x="6095999" y="6056170"/>
              <a:ext cx="2796771" cy="24158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44913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에서 읽은 후에 문자를 숫자로 변형</a:t>
            </a:r>
            <a:endParaRPr lang="en-US" altLang="ko-KR" sz="2000" dirty="0">
              <a:latin typeface="Arial" panose="020B0604020202020204" pitchFamily="34" charset="0"/>
              <a:cs typeface="Arial" panose="020B0604020202020204" pitchFamily="34" charset="0"/>
            </a:endParaRPr>
          </a:p>
        </p:txBody>
      </p:sp>
      <p:grpSp>
        <p:nvGrpSpPr>
          <p:cNvPr id="6" name="그룹 5">
            <a:extLst>
              <a:ext uri="{FF2B5EF4-FFF2-40B4-BE49-F238E27FC236}">
                <a16:creationId xmlns="" xmlns:a16="http://schemas.microsoft.com/office/drawing/2014/main" id="{ECB335A8-9126-4AA1-A3A9-FA5E3B19BD8C}"/>
              </a:ext>
            </a:extLst>
          </p:cNvPr>
          <p:cNvGrpSpPr/>
          <p:nvPr/>
        </p:nvGrpSpPr>
        <p:grpSpPr>
          <a:xfrm>
            <a:off x="3209716" y="3429000"/>
            <a:ext cx="5961629" cy="2622654"/>
            <a:chOff x="3209716" y="3554309"/>
            <a:chExt cx="5961629" cy="2622654"/>
          </a:xfrm>
        </p:grpSpPr>
        <p:pic>
          <p:nvPicPr>
            <p:cNvPr id="4" name="그림 3">
              <a:extLst>
                <a:ext uri="{FF2B5EF4-FFF2-40B4-BE49-F238E27FC236}">
                  <a16:creationId xmlns="" xmlns:a16="http://schemas.microsoft.com/office/drawing/2014/main" id="{493EF2A6-F63B-4AF7-9C20-6A9295394219}"/>
                </a:ext>
              </a:extLst>
            </p:cNvPr>
            <p:cNvPicPr>
              <a:picLocks noChangeAspect="1"/>
            </p:cNvPicPr>
            <p:nvPr/>
          </p:nvPicPr>
          <p:blipFill>
            <a:blip r:embed="rId2"/>
            <a:stretch>
              <a:fillRect/>
            </a:stretch>
          </p:blipFill>
          <p:spPr>
            <a:xfrm>
              <a:off x="3209716" y="3554310"/>
              <a:ext cx="4212155" cy="994612"/>
            </a:xfrm>
            <a:prstGeom prst="rect">
              <a:avLst/>
            </a:prstGeom>
          </p:spPr>
        </p:pic>
        <p:sp>
          <p:nvSpPr>
            <p:cNvPr id="9" name="직사각형 8">
              <a:extLst>
                <a:ext uri="{FF2B5EF4-FFF2-40B4-BE49-F238E27FC236}">
                  <a16:creationId xmlns="" xmlns:a16="http://schemas.microsoft.com/office/drawing/2014/main" id="{E7CBAE18-8B41-407E-B37D-21DF139F258A}"/>
                </a:ext>
              </a:extLst>
            </p:cNvPr>
            <p:cNvSpPr/>
            <p:nvPr/>
          </p:nvSpPr>
          <p:spPr>
            <a:xfrm flipH="1">
              <a:off x="4956915" y="3554310"/>
              <a:ext cx="2467230" cy="386793"/>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48E4C0EC-F109-4838-A8E2-46AB01FBF964}"/>
                </a:ext>
              </a:extLst>
            </p:cNvPr>
            <p:cNvPicPr>
              <a:picLocks noChangeAspect="1"/>
            </p:cNvPicPr>
            <p:nvPr/>
          </p:nvPicPr>
          <p:blipFill>
            <a:blip r:embed="rId3"/>
            <a:stretch>
              <a:fillRect/>
            </a:stretch>
          </p:blipFill>
          <p:spPr>
            <a:xfrm>
              <a:off x="3209716" y="4468134"/>
              <a:ext cx="5961629" cy="1708829"/>
            </a:xfrm>
            <a:prstGeom prst="rect">
              <a:avLst/>
            </a:prstGeom>
          </p:spPr>
        </p:pic>
        <p:sp>
          <p:nvSpPr>
            <p:cNvPr id="10" name="직사각형 9">
              <a:extLst>
                <a:ext uri="{FF2B5EF4-FFF2-40B4-BE49-F238E27FC236}">
                  <a16:creationId xmlns="" xmlns:a16="http://schemas.microsoft.com/office/drawing/2014/main" id="{D5C45905-0929-4BC2-A7EC-99FF27BF9655}"/>
                </a:ext>
              </a:extLst>
            </p:cNvPr>
            <p:cNvSpPr/>
            <p:nvPr/>
          </p:nvSpPr>
          <p:spPr>
            <a:xfrm flipH="1">
              <a:off x="7288056" y="3554309"/>
              <a:ext cx="1881013" cy="112955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498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04-3</a:t>
            </a:r>
            <a:r>
              <a:rPr lang="en-US" altLang="ko-KR" sz="3600" b="1" dirty="0">
                <a:solidFill>
                  <a:srgbClr val="50B869"/>
                </a:solidFill>
              </a:rPr>
              <a:t> </a:t>
            </a:r>
            <a:r>
              <a:rPr lang="en-US" altLang="ko-KR" sz="3600" b="1" dirty="0"/>
              <a:t>CSV </a:t>
            </a:r>
            <a:r>
              <a:rPr lang="ko-KR" altLang="en-US" sz="3600" b="1" dirty="0"/>
              <a:t>파일</a:t>
            </a:r>
            <a:r>
              <a:rPr lang="ko-KR" altLang="en-US" sz="3600" dirty="0"/>
              <a:t> 안의</a:t>
            </a:r>
            <a:r>
              <a:rPr lang="ko-KR" altLang="en-US" sz="3600" b="1" dirty="0"/>
              <a:t> 문자를 숫자로 </a:t>
            </a:r>
            <a:r>
              <a:rPr lang="ko-KR" altLang="en-US" sz="3600" dirty="0"/>
              <a:t>전환하기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예외 처리로 오류 넘어가기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리스트를 숫자로 바꾸는 함수 </a:t>
            </a:r>
            <a:r>
              <a:rPr lang="en-US" altLang="ko-KR" sz="2000" dirty="0" err="1">
                <a:latin typeface="Arial" panose="020B0604020202020204" pitchFamily="34" charset="0"/>
                <a:cs typeface="Arial" panose="020B0604020202020204" pitchFamily="34" charset="0"/>
              </a:rPr>
              <a:t>usecsv</a:t>
            </a:r>
            <a:r>
              <a:rPr lang="ko-KR" altLang="en-US" sz="2000" dirty="0">
                <a:latin typeface="Arial" panose="020B0604020202020204" pitchFamily="34" charset="0"/>
                <a:cs typeface="Arial" panose="020B0604020202020204" pitchFamily="34" charset="0"/>
              </a:rPr>
              <a:t>에 추가</a:t>
            </a:r>
            <a:endParaRPr lang="en-US" altLang="ko-KR" sz="2000" dirty="0">
              <a:latin typeface="Arial" panose="020B0604020202020204" pitchFamily="34" charset="0"/>
              <a:cs typeface="Arial" panose="020B0604020202020204" pitchFamily="34" charset="0"/>
            </a:endParaRPr>
          </a:p>
        </p:txBody>
      </p:sp>
      <p:pic>
        <p:nvPicPr>
          <p:cNvPr id="6" name="그림 5">
            <a:extLst>
              <a:ext uri="{FF2B5EF4-FFF2-40B4-BE49-F238E27FC236}">
                <a16:creationId xmlns="" xmlns:a16="http://schemas.microsoft.com/office/drawing/2014/main" id="{214B6ECB-6327-4F20-8F80-422F41A2CFB1}"/>
              </a:ext>
            </a:extLst>
          </p:cNvPr>
          <p:cNvPicPr>
            <a:picLocks noChangeAspect="1"/>
          </p:cNvPicPr>
          <p:nvPr/>
        </p:nvPicPr>
        <p:blipFill>
          <a:blip r:embed="rId2"/>
          <a:stretch>
            <a:fillRect/>
          </a:stretch>
        </p:blipFill>
        <p:spPr>
          <a:xfrm>
            <a:off x="6796612" y="1690688"/>
            <a:ext cx="4425877" cy="4223551"/>
          </a:xfrm>
          <a:prstGeom prst="rect">
            <a:avLst/>
          </a:prstGeom>
        </p:spPr>
      </p:pic>
    </p:spTree>
    <p:extLst>
      <p:ext uri="{BB962C8B-B14F-4D97-AF65-F5344CB8AC3E}">
        <p14:creationId xmlns:p14="http://schemas.microsoft.com/office/powerpoint/2010/main" val="2200945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이런 상황이라면</a:t>
            </a:r>
            <a:r>
              <a:rPr lang="en-US" altLang="ko-KR" sz="2400" b="1" dirty="0">
                <a:solidFill>
                  <a:srgbClr val="008000"/>
                </a:solidFill>
                <a:latin typeface="Arial" panose="020B0604020202020204" pitchFamily="34" charset="0"/>
                <a:cs typeface="Arial" panose="020B0604020202020204" pitchFamily="34" charset="0"/>
              </a:rPr>
              <a:t>?</a:t>
            </a: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외국인 비율이 </a:t>
            </a:r>
            <a:r>
              <a:rPr lang="en-US" altLang="ko-KR" sz="2000" dirty="0">
                <a:latin typeface="Arial" panose="020B0604020202020204" pitchFamily="34" charset="0"/>
                <a:cs typeface="Arial" panose="020B0604020202020204" pitchFamily="34" charset="0"/>
              </a:rPr>
              <a:t>3% </a:t>
            </a:r>
            <a:r>
              <a:rPr lang="ko-KR" altLang="en-US" sz="2000" dirty="0">
                <a:latin typeface="Arial" panose="020B0604020202020204" pitchFamily="34" charset="0"/>
                <a:cs typeface="Arial" panose="020B0604020202020204" pitchFamily="34" charset="0"/>
              </a:rPr>
              <a:t>넘는 구 정보만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파일로 저장하기</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DD984A75-DDDA-4CE7-8BDD-BB3842D731F0}"/>
              </a:ext>
            </a:extLst>
          </p:cNvPr>
          <p:cNvPicPr>
            <a:picLocks noChangeAspect="1"/>
          </p:cNvPicPr>
          <p:nvPr/>
        </p:nvPicPr>
        <p:blipFill>
          <a:blip r:embed="rId2"/>
          <a:stretch>
            <a:fillRect/>
          </a:stretch>
        </p:blipFill>
        <p:spPr>
          <a:xfrm>
            <a:off x="7045325" y="3138488"/>
            <a:ext cx="3714750" cy="3038475"/>
          </a:xfrm>
          <a:prstGeom prst="rect">
            <a:avLst/>
          </a:prstGeom>
        </p:spPr>
      </p:pic>
    </p:spTree>
    <p:extLst>
      <p:ext uri="{BB962C8B-B14F-4D97-AF65-F5344CB8AC3E}">
        <p14:creationId xmlns:p14="http://schemas.microsoft.com/office/powerpoint/2010/main" val="2677752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이런 상황이라면</a:t>
            </a:r>
            <a:r>
              <a:rPr lang="en-US" altLang="ko-KR" sz="2400" b="1" dirty="0">
                <a:solidFill>
                  <a:srgbClr val="008000"/>
                </a:solidFill>
                <a:latin typeface="Arial" panose="020B0604020202020204" pitchFamily="34" charset="0"/>
                <a:cs typeface="Arial" panose="020B0604020202020204" pitchFamily="34" charset="0"/>
              </a:rPr>
              <a:t>?</a:t>
            </a: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엑셀을 이용하면 금방처리 가능</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하지만 파일이 </a:t>
            </a:r>
            <a:r>
              <a:rPr lang="ko-KR" altLang="en-US" sz="2000" dirty="0" err="1">
                <a:latin typeface="Arial" panose="020B0604020202020204" pitchFamily="34" charset="0"/>
                <a:cs typeface="Arial" panose="020B0604020202020204" pitchFamily="34" charset="0"/>
              </a:rPr>
              <a:t>몇백</a:t>
            </a:r>
            <a:r>
              <a:rPr lang="ko-KR" altLang="en-US" sz="2000" dirty="0">
                <a:latin typeface="Arial" panose="020B0604020202020204" pitchFamily="34" charset="0"/>
                <a:cs typeface="Arial" panose="020B0604020202020204" pitchFamily="34" charset="0"/>
              </a:rPr>
              <a:t> 개면 </a:t>
            </a:r>
            <a:r>
              <a:rPr lang="ko-KR" altLang="en-US" sz="2000" dirty="0" err="1">
                <a:latin typeface="Arial" panose="020B0604020202020204" pitchFamily="34" charset="0"/>
                <a:cs typeface="Arial" panose="020B0604020202020204" pitchFamily="34" charset="0"/>
              </a:rPr>
              <a:t>파이썬이</a:t>
            </a:r>
            <a:r>
              <a:rPr lang="ko-KR" altLang="en-US" sz="2000" dirty="0">
                <a:latin typeface="Arial" panose="020B0604020202020204" pitchFamily="34" charset="0"/>
                <a:cs typeface="Arial" panose="020B0604020202020204" pitchFamily="34" charset="0"/>
              </a:rPr>
              <a:t> 유리</a:t>
            </a: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D8CB816F-732E-45E7-B911-0BFDE069A785}"/>
              </a:ext>
            </a:extLst>
          </p:cNvPr>
          <p:cNvPicPr>
            <a:picLocks noChangeAspect="1"/>
          </p:cNvPicPr>
          <p:nvPr/>
        </p:nvPicPr>
        <p:blipFill>
          <a:blip r:embed="rId2"/>
          <a:stretch>
            <a:fillRect/>
          </a:stretch>
        </p:blipFill>
        <p:spPr>
          <a:xfrm>
            <a:off x="6709554" y="2751931"/>
            <a:ext cx="4804840" cy="2498725"/>
          </a:xfrm>
          <a:prstGeom prst="rect">
            <a:avLst/>
          </a:prstGeom>
        </p:spPr>
      </p:pic>
    </p:spTree>
    <p:extLst>
      <p:ext uri="{BB962C8B-B14F-4D97-AF65-F5344CB8AC3E}">
        <p14:creationId xmlns:p14="http://schemas.microsoft.com/office/powerpoint/2010/main" val="1158955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리스트로 바꾸기</a:t>
            </a:r>
            <a:endParaRPr lang="en-US" altLang="ko-KR" sz="20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a:latin typeface="Arial" panose="020B0604020202020204" pitchFamily="34" charset="0"/>
                <a:cs typeface="Arial" panose="020B0604020202020204" pitchFamily="34" charset="0"/>
              </a:rPr>
              <a:t>popSeoul.csv</a:t>
            </a:r>
            <a:r>
              <a:rPr lang="ko-KR" altLang="en-US" sz="1600" dirty="0">
                <a:latin typeface="Arial" panose="020B0604020202020204" pitchFamily="34" charset="0"/>
                <a:cs typeface="Arial" panose="020B0604020202020204" pitchFamily="34" charset="0"/>
              </a:rPr>
              <a:t>에서 자료를 가져와 </a:t>
            </a:r>
            <a:r>
              <a:rPr lang="en-US" altLang="ko-KR" sz="1600" dirty="0">
                <a:latin typeface="Arial" panose="020B0604020202020204" pitchFamily="34" charset="0"/>
                <a:cs typeface="Arial" panose="020B0604020202020204" pitchFamily="34" charset="0"/>
              </a:rPr>
              <a:t>CSV</a:t>
            </a:r>
            <a:r>
              <a:rPr lang="ko-KR" altLang="en-US" sz="1600" dirty="0">
                <a:latin typeface="Arial" panose="020B0604020202020204" pitchFamily="34" charset="0"/>
                <a:cs typeface="Arial" panose="020B0604020202020204" pitchFamily="34" charset="0"/>
              </a:rPr>
              <a:t>형 리스트로 만들어 </a:t>
            </a:r>
            <a:r>
              <a:rPr lang="en-US" altLang="ko-KR" sz="1600" dirty="0">
                <a:latin typeface="Arial" panose="020B0604020202020204" pitchFamily="34" charset="0"/>
                <a:cs typeface="Arial" panose="020B0604020202020204" pitchFamily="34" charset="0"/>
              </a:rPr>
              <a:t>total</a:t>
            </a:r>
            <a:r>
              <a:rPr lang="ko-KR" altLang="en-US" sz="1600" dirty="0">
                <a:latin typeface="Arial" panose="020B0604020202020204" pitchFamily="34" charset="0"/>
                <a:cs typeface="Arial" panose="020B0604020202020204" pitchFamily="34" charset="0"/>
              </a:rPr>
              <a:t>에 저장</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err="1">
                <a:latin typeface="Arial" panose="020B0604020202020204" pitchFamily="34" charset="0"/>
                <a:cs typeface="Arial" panose="020B0604020202020204" pitchFamily="34" charset="0"/>
              </a:rPr>
              <a:t>usecsv.switch</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로 </a:t>
            </a:r>
            <a:r>
              <a:rPr lang="en-US" altLang="ko-KR" sz="1600" dirty="0">
                <a:latin typeface="Arial" panose="020B0604020202020204" pitchFamily="34" charset="0"/>
                <a:cs typeface="Arial" panose="020B0604020202020204" pitchFamily="34" charset="0"/>
              </a:rPr>
              <a:t>total</a:t>
            </a:r>
            <a:r>
              <a:rPr lang="ko-KR" altLang="en-US" sz="1600" dirty="0">
                <a:latin typeface="Arial" panose="020B0604020202020204" pitchFamily="34" charset="0"/>
                <a:cs typeface="Arial" panose="020B0604020202020204" pitchFamily="34" charset="0"/>
              </a:rPr>
              <a:t>에서 숫자로 된 문자열을 숫자형으로 바꿔 </a:t>
            </a:r>
            <a:r>
              <a:rPr lang="en-US" altLang="ko-KR" sz="1600" dirty="0" err="1">
                <a:latin typeface="Arial" panose="020B0604020202020204" pitchFamily="34" charset="0"/>
                <a:cs typeface="Arial" panose="020B0604020202020204" pitchFamily="34" charset="0"/>
              </a:rPr>
              <a:t>newPop</a:t>
            </a:r>
            <a:r>
              <a:rPr lang="ko-KR" altLang="en-US" sz="1600" dirty="0">
                <a:latin typeface="Arial" panose="020B0604020202020204" pitchFamily="34" charset="0"/>
                <a:cs typeface="Arial" panose="020B0604020202020204" pitchFamily="34" charset="0"/>
              </a:rPr>
              <a:t>에 저장</a:t>
            </a:r>
            <a:endParaRPr lang="en-US" altLang="ko-KR" sz="16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A3448663-0F3F-4447-ABA0-5A7D987777EF}"/>
              </a:ext>
            </a:extLst>
          </p:cNvPr>
          <p:cNvGrpSpPr/>
          <p:nvPr/>
        </p:nvGrpSpPr>
        <p:grpSpPr>
          <a:xfrm>
            <a:off x="2587932" y="4001294"/>
            <a:ext cx="7016136" cy="2021725"/>
            <a:chOff x="1632914" y="3353499"/>
            <a:chExt cx="8926171" cy="2572109"/>
          </a:xfrm>
        </p:grpSpPr>
        <p:pic>
          <p:nvPicPr>
            <p:cNvPr id="4" name="그림 3">
              <a:extLst>
                <a:ext uri="{FF2B5EF4-FFF2-40B4-BE49-F238E27FC236}">
                  <a16:creationId xmlns="" xmlns:a16="http://schemas.microsoft.com/office/drawing/2014/main" id="{4CC114E4-97E6-4736-991E-2B06CD4FD3D4}"/>
                </a:ext>
              </a:extLst>
            </p:cNvPr>
            <p:cNvPicPr>
              <a:picLocks noChangeAspect="1"/>
            </p:cNvPicPr>
            <p:nvPr/>
          </p:nvPicPr>
          <p:blipFill>
            <a:blip r:embed="rId2"/>
            <a:stretch>
              <a:fillRect/>
            </a:stretch>
          </p:blipFill>
          <p:spPr>
            <a:xfrm>
              <a:off x="1632914" y="3353499"/>
              <a:ext cx="8926171" cy="2572109"/>
            </a:xfrm>
            <a:prstGeom prst="rect">
              <a:avLst/>
            </a:prstGeom>
          </p:spPr>
        </p:pic>
        <p:sp>
          <p:nvSpPr>
            <p:cNvPr id="6" name="직사각형 5">
              <a:extLst>
                <a:ext uri="{FF2B5EF4-FFF2-40B4-BE49-F238E27FC236}">
                  <a16:creationId xmlns="" xmlns:a16="http://schemas.microsoft.com/office/drawing/2014/main" id="{E07847BA-8634-4769-A7F7-261DDC00D29A}"/>
                </a:ext>
              </a:extLst>
            </p:cNvPr>
            <p:cNvSpPr/>
            <p:nvPr/>
          </p:nvSpPr>
          <p:spPr>
            <a:xfrm>
              <a:off x="5524500" y="4559300"/>
              <a:ext cx="4978400" cy="64770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2316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등록외국인 비율 계산하기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800" dirty="0" err="1">
                <a:latin typeface="Arial" panose="020B0604020202020204" pitchFamily="34" charset="0"/>
                <a:cs typeface="Arial" panose="020B0604020202020204" pitchFamily="34" charset="0"/>
              </a:rPr>
              <a:t>newPop</a:t>
            </a:r>
            <a:r>
              <a:rPr lang="ko-KR" altLang="en-US" sz="1800" dirty="0">
                <a:latin typeface="Arial" panose="020B0604020202020204" pitchFamily="34" charset="0"/>
                <a:cs typeface="Arial" panose="020B0604020202020204" pitchFamily="34" charset="0"/>
              </a:rPr>
              <a:t>의 </a:t>
            </a:r>
            <a:r>
              <a:rPr lang="en-US" altLang="ko-KR" sz="1800" dirty="0">
                <a:latin typeface="Arial" panose="020B0604020202020204" pitchFamily="34" charset="0"/>
                <a:cs typeface="Arial" panose="020B0604020202020204" pitchFamily="34" charset="0"/>
              </a:rPr>
              <a:t>2</a:t>
            </a:r>
            <a:r>
              <a:rPr lang="ko-KR" altLang="en-US" sz="1800" dirty="0">
                <a:latin typeface="Arial" panose="020B0604020202020204" pitchFamily="34" charset="0"/>
                <a:cs typeface="Arial" panose="020B0604020202020204" pitchFamily="34" charset="0"/>
              </a:rPr>
              <a:t>번째 원소를 </a:t>
            </a:r>
            <a:r>
              <a:rPr lang="en-US" altLang="ko-KR" sz="1800" dirty="0" err="1">
                <a:latin typeface="Arial" panose="020B0604020202020204" pitchFamily="34" charset="0"/>
                <a:cs typeface="Arial" panose="020B0604020202020204" pitchFamily="34" charset="0"/>
              </a:rPr>
              <a:t>i</a:t>
            </a:r>
            <a:r>
              <a:rPr lang="ko-KR" altLang="en-US" sz="1800" dirty="0">
                <a:latin typeface="Arial" panose="020B0604020202020204" pitchFamily="34" charset="0"/>
                <a:cs typeface="Arial" panose="020B0604020202020204" pitchFamily="34" charset="0"/>
              </a:rPr>
              <a:t>에 저장</a:t>
            </a:r>
            <a:endParaRPr lang="en-US" altLang="ko-KR" sz="18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800" dirty="0">
                <a:latin typeface="Arial" panose="020B0604020202020204" pitchFamily="34" charset="0"/>
                <a:cs typeface="Arial" panose="020B0604020202020204" pitchFamily="34" charset="0"/>
              </a:rPr>
              <a:t>i</a:t>
            </a:r>
            <a:r>
              <a:rPr lang="ko-KR" altLang="en-US" sz="1800" dirty="0">
                <a:latin typeface="Arial" panose="020B0604020202020204" pitchFamily="34" charset="0"/>
                <a:cs typeface="Arial" panose="020B0604020202020204" pitchFamily="34" charset="0"/>
              </a:rPr>
              <a:t>의 </a:t>
            </a:r>
            <a:r>
              <a:rPr lang="ko-KR" altLang="en-US" sz="1800" dirty="0" err="1">
                <a:latin typeface="Arial" panose="020B0604020202020204" pitchFamily="34" charset="0"/>
                <a:cs typeface="Arial" panose="020B0604020202020204" pitchFamily="34" charset="0"/>
              </a:rPr>
              <a:t>원솟값을</a:t>
            </a:r>
            <a:r>
              <a:rPr lang="ko-KR" altLang="en-US" sz="1800" dirty="0">
                <a:latin typeface="Arial" panose="020B0604020202020204" pitchFamily="34" charset="0"/>
                <a:cs typeface="Arial" panose="020B0604020202020204" pitchFamily="34" charset="0"/>
              </a:rPr>
              <a:t> 사용해 계산</a:t>
            </a:r>
            <a:endParaRPr lang="en-US" altLang="ko-KR" sz="18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endParaRPr lang="en-US" altLang="ko-KR" sz="1800" dirty="0">
              <a:latin typeface="Arial" panose="020B0604020202020204" pitchFamily="34" charset="0"/>
              <a:cs typeface="Arial" panose="020B0604020202020204" pitchFamily="34" charset="0"/>
            </a:endParaRPr>
          </a:p>
        </p:txBody>
      </p:sp>
      <p:grpSp>
        <p:nvGrpSpPr>
          <p:cNvPr id="11" name="그룹 10">
            <a:extLst>
              <a:ext uri="{FF2B5EF4-FFF2-40B4-BE49-F238E27FC236}">
                <a16:creationId xmlns="" xmlns:a16="http://schemas.microsoft.com/office/drawing/2014/main" id="{E8E57A74-2233-42D8-8B8B-DD8186DD350D}"/>
              </a:ext>
            </a:extLst>
          </p:cNvPr>
          <p:cNvGrpSpPr/>
          <p:nvPr/>
        </p:nvGrpSpPr>
        <p:grpSpPr>
          <a:xfrm>
            <a:off x="6096000" y="2558256"/>
            <a:ext cx="4157176" cy="2886075"/>
            <a:chOff x="4017412" y="3290888"/>
            <a:chExt cx="4157176" cy="2886075"/>
          </a:xfrm>
        </p:grpSpPr>
        <p:grpSp>
          <p:nvGrpSpPr>
            <p:cNvPr id="10" name="그룹 9">
              <a:extLst>
                <a:ext uri="{FF2B5EF4-FFF2-40B4-BE49-F238E27FC236}">
                  <a16:creationId xmlns="" xmlns:a16="http://schemas.microsoft.com/office/drawing/2014/main" id="{47803FC2-6076-4F04-A951-1B362745AE9B}"/>
                </a:ext>
              </a:extLst>
            </p:cNvPr>
            <p:cNvGrpSpPr/>
            <p:nvPr/>
          </p:nvGrpSpPr>
          <p:grpSpPr>
            <a:xfrm>
              <a:off x="4017412" y="3290888"/>
              <a:ext cx="4157176" cy="2886075"/>
              <a:chOff x="4017412" y="3290888"/>
              <a:chExt cx="4157176" cy="2886075"/>
            </a:xfrm>
          </p:grpSpPr>
          <p:pic>
            <p:nvPicPr>
              <p:cNvPr id="5" name="그림 4">
                <a:extLst>
                  <a:ext uri="{FF2B5EF4-FFF2-40B4-BE49-F238E27FC236}">
                    <a16:creationId xmlns="" xmlns:a16="http://schemas.microsoft.com/office/drawing/2014/main" id="{54A24E8A-8CC8-4B97-9AA6-391F8EA03D64}"/>
                  </a:ext>
                </a:extLst>
              </p:cNvPr>
              <p:cNvPicPr>
                <a:picLocks noChangeAspect="1"/>
              </p:cNvPicPr>
              <p:nvPr/>
            </p:nvPicPr>
            <p:blipFill>
              <a:blip r:embed="rId2"/>
              <a:stretch>
                <a:fillRect/>
              </a:stretch>
            </p:blipFill>
            <p:spPr>
              <a:xfrm>
                <a:off x="4017412" y="3290888"/>
                <a:ext cx="4157176" cy="2886075"/>
              </a:xfrm>
              <a:prstGeom prst="rect">
                <a:avLst/>
              </a:prstGeom>
            </p:spPr>
          </p:pic>
          <p:sp>
            <p:nvSpPr>
              <p:cNvPr id="6" name="직사각형 5">
                <a:extLst>
                  <a:ext uri="{FF2B5EF4-FFF2-40B4-BE49-F238E27FC236}">
                    <a16:creationId xmlns="" xmlns:a16="http://schemas.microsoft.com/office/drawing/2014/main" id="{E07847BA-8634-4769-A7F7-261DDC00D29A}"/>
                  </a:ext>
                </a:extLst>
              </p:cNvPr>
              <p:cNvSpPr/>
              <p:nvPr/>
            </p:nvSpPr>
            <p:spPr>
              <a:xfrm>
                <a:off x="7475220" y="3290888"/>
                <a:ext cx="699368" cy="163163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15ECC0EE-2C5D-4289-B4A8-E5C7188B838F}"/>
                  </a:ext>
                </a:extLst>
              </p:cNvPr>
              <p:cNvSpPr/>
              <p:nvPr/>
            </p:nvSpPr>
            <p:spPr>
              <a:xfrm>
                <a:off x="4084320" y="5242560"/>
                <a:ext cx="3741420" cy="28956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AA9CF16A-879F-4D5C-9283-A3AE8E9F1C03}"/>
                  </a:ext>
                </a:extLst>
              </p:cNvPr>
              <p:cNvSpPr/>
              <p:nvPr/>
            </p:nvSpPr>
            <p:spPr>
              <a:xfrm>
                <a:off x="4017412" y="4220369"/>
                <a:ext cx="3741420" cy="28956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직사각형 8">
              <a:extLst>
                <a:ext uri="{FF2B5EF4-FFF2-40B4-BE49-F238E27FC236}">
                  <a16:creationId xmlns="" xmlns:a16="http://schemas.microsoft.com/office/drawing/2014/main" id="{6FC15055-CF4B-4EB2-9771-FDC7A0BD0CE6}"/>
                </a:ext>
              </a:extLst>
            </p:cNvPr>
            <p:cNvSpPr/>
            <p:nvPr/>
          </p:nvSpPr>
          <p:spPr>
            <a:xfrm>
              <a:off x="6557476" y="5830412"/>
              <a:ext cx="1617112" cy="28956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29021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2400" b="1" dirty="0">
              <a:solidFill>
                <a:srgbClr val="008000"/>
              </a:solidFill>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각 구의 외국인 비율 출력하기</a:t>
            </a:r>
            <a:endParaRPr lang="en-US" altLang="ko-KR" sz="2000" dirty="0">
              <a:latin typeface="Arial" panose="020B0604020202020204" pitchFamily="34" charset="0"/>
              <a:cs typeface="Arial" panose="020B0604020202020204" pitchFamily="34" charset="0"/>
            </a:endParaRPr>
          </a:p>
          <a:p>
            <a:pPr marL="457200" lvl="1" indent="0">
              <a:buNone/>
            </a:pPr>
            <a:endParaRPr lang="en-US" altLang="ko-KR" sz="2000" dirty="0">
              <a:latin typeface="Arial" panose="020B0604020202020204" pitchFamily="34" charset="0"/>
              <a:cs typeface="Arial" panose="020B0604020202020204" pitchFamily="34" charset="0"/>
            </a:endParaRPr>
          </a:p>
        </p:txBody>
      </p:sp>
      <p:grpSp>
        <p:nvGrpSpPr>
          <p:cNvPr id="7" name="그룹 6">
            <a:extLst>
              <a:ext uri="{FF2B5EF4-FFF2-40B4-BE49-F238E27FC236}">
                <a16:creationId xmlns="" xmlns:a16="http://schemas.microsoft.com/office/drawing/2014/main" id="{D2CB1BA9-A922-4351-B0CC-3DA6FE3D4B7F}"/>
              </a:ext>
            </a:extLst>
          </p:cNvPr>
          <p:cNvGrpSpPr/>
          <p:nvPr/>
        </p:nvGrpSpPr>
        <p:grpSpPr>
          <a:xfrm>
            <a:off x="6096000" y="2419755"/>
            <a:ext cx="3165446" cy="3788188"/>
            <a:chOff x="5588000" y="2186392"/>
            <a:chExt cx="3388829" cy="4055518"/>
          </a:xfrm>
        </p:grpSpPr>
        <p:grpSp>
          <p:nvGrpSpPr>
            <p:cNvPr id="5" name="그룹 4">
              <a:extLst>
                <a:ext uri="{FF2B5EF4-FFF2-40B4-BE49-F238E27FC236}">
                  <a16:creationId xmlns="" xmlns:a16="http://schemas.microsoft.com/office/drawing/2014/main" id="{EAB7A724-9053-453C-A89C-F1F8189CF95A}"/>
                </a:ext>
              </a:extLst>
            </p:cNvPr>
            <p:cNvGrpSpPr/>
            <p:nvPr/>
          </p:nvGrpSpPr>
          <p:grpSpPr>
            <a:xfrm>
              <a:off x="5588000" y="2186392"/>
              <a:ext cx="3388829" cy="4055518"/>
              <a:chOff x="5588000" y="2186392"/>
              <a:chExt cx="3388829" cy="4055518"/>
            </a:xfrm>
          </p:grpSpPr>
          <p:pic>
            <p:nvPicPr>
              <p:cNvPr id="4" name="그림 3">
                <a:extLst>
                  <a:ext uri="{FF2B5EF4-FFF2-40B4-BE49-F238E27FC236}">
                    <a16:creationId xmlns="" xmlns:a16="http://schemas.microsoft.com/office/drawing/2014/main" id="{8DD1EA09-F35F-4EA6-B7D3-DE9497AB5E22}"/>
                  </a:ext>
                </a:extLst>
              </p:cNvPr>
              <p:cNvPicPr>
                <a:picLocks noChangeAspect="1"/>
              </p:cNvPicPr>
              <p:nvPr/>
            </p:nvPicPr>
            <p:blipFill>
              <a:blip r:embed="rId2"/>
              <a:stretch>
                <a:fillRect/>
              </a:stretch>
            </p:blipFill>
            <p:spPr>
              <a:xfrm>
                <a:off x="5763260" y="2186392"/>
                <a:ext cx="1399540" cy="501542"/>
              </a:xfrm>
              <a:prstGeom prst="rect">
                <a:avLst/>
              </a:prstGeom>
            </p:spPr>
          </p:pic>
          <p:pic>
            <p:nvPicPr>
              <p:cNvPr id="10" name="그림 9">
                <a:extLst>
                  <a:ext uri="{FF2B5EF4-FFF2-40B4-BE49-F238E27FC236}">
                    <a16:creationId xmlns="" xmlns:a16="http://schemas.microsoft.com/office/drawing/2014/main" id="{49903F46-8A28-4338-8DAF-9501549E9973}"/>
                  </a:ext>
                </a:extLst>
              </p:cNvPr>
              <p:cNvPicPr>
                <a:picLocks noChangeAspect="1"/>
              </p:cNvPicPr>
              <p:nvPr/>
            </p:nvPicPr>
            <p:blipFill>
              <a:blip r:embed="rId3"/>
              <a:stretch>
                <a:fillRect/>
              </a:stretch>
            </p:blipFill>
            <p:spPr>
              <a:xfrm>
                <a:off x="5588000" y="2687934"/>
                <a:ext cx="3388829" cy="3553976"/>
              </a:xfrm>
              <a:prstGeom prst="rect">
                <a:avLst/>
              </a:prstGeom>
            </p:spPr>
          </p:pic>
          <p:sp>
            <p:nvSpPr>
              <p:cNvPr id="11" name="직사각형 10">
                <a:extLst>
                  <a:ext uri="{FF2B5EF4-FFF2-40B4-BE49-F238E27FC236}">
                    <a16:creationId xmlns="" xmlns:a16="http://schemas.microsoft.com/office/drawing/2014/main" id="{20BC2F99-895E-4EB7-84B6-6AAFF7415DEB}"/>
                  </a:ext>
                </a:extLst>
              </p:cNvPr>
              <p:cNvSpPr/>
              <p:nvPr/>
            </p:nvSpPr>
            <p:spPr>
              <a:xfrm>
                <a:off x="5588000" y="2186392"/>
                <a:ext cx="175260" cy="709208"/>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7603BB75-56F9-4846-8E9D-FE1D124013AD}"/>
                  </a:ext>
                </a:extLst>
              </p:cNvPr>
              <p:cNvSpPr/>
              <p:nvPr/>
            </p:nvSpPr>
            <p:spPr>
              <a:xfrm>
                <a:off x="7107153" y="2186392"/>
                <a:ext cx="1869675" cy="709208"/>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직사각형 12">
              <a:extLst>
                <a:ext uri="{FF2B5EF4-FFF2-40B4-BE49-F238E27FC236}">
                  <a16:creationId xmlns="" xmlns:a16="http://schemas.microsoft.com/office/drawing/2014/main" id="{7897F54D-31DB-4370-92F3-E90FB7FD8013}"/>
                </a:ext>
              </a:extLst>
            </p:cNvPr>
            <p:cNvSpPr/>
            <p:nvPr/>
          </p:nvSpPr>
          <p:spPr>
            <a:xfrm>
              <a:off x="5588000" y="3292086"/>
              <a:ext cx="3388828" cy="190003"/>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EEDAC932-8020-4255-931B-B6C380F8E5A6}"/>
                </a:ext>
              </a:extLst>
            </p:cNvPr>
            <p:cNvSpPr/>
            <p:nvPr/>
          </p:nvSpPr>
          <p:spPr>
            <a:xfrm>
              <a:off x="5588000" y="3871913"/>
              <a:ext cx="3388828" cy="19000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 xmlns:a16="http://schemas.microsoft.com/office/drawing/2014/main" id="{F075C611-7960-4441-B3ED-A4BFBCAF13B4}"/>
                </a:ext>
              </a:extLst>
            </p:cNvPr>
            <p:cNvSpPr/>
            <p:nvPr/>
          </p:nvSpPr>
          <p:spPr>
            <a:xfrm>
              <a:off x="6229349" y="6051908"/>
              <a:ext cx="2223603" cy="190002"/>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1284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만들고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쉼표</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로 데이터가 구분되어 저장됨</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3C37A663-62C8-4AA9-A1EC-13C152D6B39B}"/>
              </a:ext>
            </a:extLst>
          </p:cNvPr>
          <p:cNvPicPr>
            <a:picLocks noChangeAspect="1"/>
          </p:cNvPicPr>
          <p:nvPr/>
        </p:nvPicPr>
        <p:blipFill>
          <a:blip r:embed="rId2"/>
          <a:stretch>
            <a:fillRect/>
          </a:stretch>
        </p:blipFill>
        <p:spPr>
          <a:xfrm>
            <a:off x="6432884" y="2262981"/>
            <a:ext cx="3886200" cy="3476625"/>
          </a:xfrm>
          <a:prstGeom prst="rect">
            <a:avLst/>
          </a:prstGeom>
        </p:spPr>
      </p:pic>
    </p:spTree>
    <p:extLst>
      <p:ext uri="{BB962C8B-B14F-4D97-AF65-F5344CB8AC3E}">
        <p14:creationId xmlns:p14="http://schemas.microsoft.com/office/powerpoint/2010/main" val="2900285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2400" b="1" dirty="0">
              <a:solidFill>
                <a:srgbClr val="008000"/>
              </a:solidFill>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첫 행 지정하기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2">
              <a:buClr>
                <a:srgbClr val="008000"/>
              </a:buClr>
            </a:pPr>
            <a:r>
              <a:rPr lang="en-US" altLang="ko-KR" sz="1600" dirty="0">
                <a:latin typeface="Arial" panose="020B0604020202020204" pitchFamily="34" charset="0"/>
                <a:cs typeface="Arial" panose="020B0604020202020204" pitchFamily="34" charset="0"/>
              </a:rPr>
              <a:t>CSV</a:t>
            </a:r>
            <a:r>
              <a:rPr lang="ko-KR" altLang="en-US" sz="1600" dirty="0">
                <a:latin typeface="Arial" panose="020B0604020202020204" pitchFamily="34" charset="0"/>
                <a:cs typeface="Arial" panose="020B0604020202020204" pitchFamily="34" charset="0"/>
              </a:rPr>
              <a:t>의 첫 행을 구</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한국인</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외국인</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외국인 비율</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로 지정</a:t>
            </a:r>
            <a:endParaRPr lang="en-US" altLang="ko-KR" sz="1600" dirty="0">
              <a:latin typeface="Arial" panose="020B0604020202020204" pitchFamily="34" charset="0"/>
              <a:cs typeface="Arial" panose="020B0604020202020204" pitchFamily="34" charset="0"/>
            </a:endParaRPr>
          </a:p>
          <a:p>
            <a:pPr lvl="2">
              <a:buClr>
                <a:srgbClr val="008000"/>
              </a:buClr>
            </a:pPr>
            <a:endParaRPr lang="en-US" altLang="ko-KR" sz="1600" dirty="0">
              <a:latin typeface="Arial" panose="020B0604020202020204" pitchFamily="34" charset="0"/>
              <a:cs typeface="Arial" panose="020B0604020202020204" pitchFamily="34" charset="0"/>
            </a:endParaRPr>
          </a:p>
        </p:txBody>
      </p:sp>
      <p:pic>
        <p:nvPicPr>
          <p:cNvPr id="6" name="그림 5">
            <a:extLst>
              <a:ext uri="{FF2B5EF4-FFF2-40B4-BE49-F238E27FC236}">
                <a16:creationId xmlns="" xmlns:a16="http://schemas.microsoft.com/office/drawing/2014/main" id="{44F21CB8-62EA-43CE-B2DD-14E99479DB40}"/>
              </a:ext>
            </a:extLst>
          </p:cNvPr>
          <p:cNvPicPr>
            <a:picLocks noChangeAspect="1"/>
          </p:cNvPicPr>
          <p:nvPr/>
        </p:nvPicPr>
        <p:blipFill>
          <a:blip r:embed="rId2"/>
          <a:stretch>
            <a:fillRect/>
          </a:stretch>
        </p:blipFill>
        <p:spPr>
          <a:xfrm>
            <a:off x="2718916" y="4340482"/>
            <a:ext cx="6754168" cy="562053"/>
          </a:xfrm>
          <a:prstGeom prst="rect">
            <a:avLst/>
          </a:prstGeom>
        </p:spPr>
      </p:pic>
    </p:spTree>
    <p:extLst>
      <p:ext uri="{BB962C8B-B14F-4D97-AF65-F5344CB8AC3E}">
        <p14:creationId xmlns:p14="http://schemas.microsoft.com/office/powerpoint/2010/main" val="1007474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2</a:t>
            </a:r>
            <a:r>
              <a:rPr lang="ko-KR" altLang="en-US" sz="2000" dirty="0">
                <a:latin typeface="Arial" panose="020B0604020202020204" pitchFamily="34" charset="0"/>
                <a:cs typeface="Arial" panose="020B0604020202020204" pitchFamily="34" charset="0"/>
              </a:rPr>
              <a:t>번째 행 데이터 추가</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237C3B48-029D-4A08-B3CB-754C8DDA7C38}"/>
              </a:ext>
            </a:extLst>
          </p:cNvPr>
          <p:cNvGrpSpPr/>
          <p:nvPr/>
        </p:nvGrpSpPr>
        <p:grpSpPr>
          <a:xfrm>
            <a:off x="1899652" y="3187524"/>
            <a:ext cx="8392696" cy="2524477"/>
            <a:chOff x="1899652" y="3187524"/>
            <a:chExt cx="8392696" cy="2524477"/>
          </a:xfrm>
        </p:grpSpPr>
        <p:pic>
          <p:nvPicPr>
            <p:cNvPr id="4" name="그림 3">
              <a:extLst>
                <a:ext uri="{FF2B5EF4-FFF2-40B4-BE49-F238E27FC236}">
                  <a16:creationId xmlns="" xmlns:a16="http://schemas.microsoft.com/office/drawing/2014/main" id="{A4B64BF2-11D6-42CC-8328-089D85A8221A}"/>
                </a:ext>
              </a:extLst>
            </p:cNvPr>
            <p:cNvPicPr>
              <a:picLocks noChangeAspect="1"/>
            </p:cNvPicPr>
            <p:nvPr/>
          </p:nvPicPr>
          <p:blipFill>
            <a:blip r:embed="rId2"/>
            <a:stretch>
              <a:fillRect/>
            </a:stretch>
          </p:blipFill>
          <p:spPr>
            <a:xfrm>
              <a:off x="1899652" y="3187524"/>
              <a:ext cx="8392696" cy="2524477"/>
            </a:xfrm>
            <a:prstGeom prst="rect">
              <a:avLst/>
            </a:prstGeom>
          </p:spPr>
        </p:pic>
        <p:sp>
          <p:nvSpPr>
            <p:cNvPr id="6" name="직사각형 5">
              <a:extLst>
                <a:ext uri="{FF2B5EF4-FFF2-40B4-BE49-F238E27FC236}">
                  <a16:creationId xmlns="" xmlns:a16="http://schemas.microsoft.com/office/drawing/2014/main" id="{E07847BA-8634-4769-A7F7-261DDC00D29A}"/>
                </a:ext>
              </a:extLst>
            </p:cNvPr>
            <p:cNvSpPr/>
            <p:nvPr/>
          </p:nvSpPr>
          <p:spPr>
            <a:xfrm>
              <a:off x="2019300" y="3886200"/>
              <a:ext cx="4978400" cy="41910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A9B9AAD5-C2E8-4158-ACA7-DA2AB83035EA}"/>
                </a:ext>
              </a:extLst>
            </p:cNvPr>
            <p:cNvSpPr/>
            <p:nvPr/>
          </p:nvSpPr>
          <p:spPr>
            <a:xfrm>
              <a:off x="1973178" y="4635676"/>
              <a:ext cx="4978400" cy="419100"/>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0734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foreign(=</a:t>
            </a:r>
            <a:r>
              <a:rPr lang="ko-KR" altLang="en-US" sz="2000" dirty="0">
                <a:latin typeface="Arial" panose="020B0604020202020204" pitchFamily="34" charset="0"/>
                <a:cs typeface="Arial" panose="020B0604020202020204" pitchFamily="34" charset="0"/>
              </a:rPr>
              <a:t>외국인 비율</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이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을</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초과할 때만 출력</a:t>
            </a: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75ACBA7E-A24C-4CD2-A51D-D46D88F441BC}"/>
              </a:ext>
            </a:extLst>
          </p:cNvPr>
          <p:cNvGrpSpPr/>
          <p:nvPr/>
        </p:nvGrpSpPr>
        <p:grpSpPr>
          <a:xfrm>
            <a:off x="6096000" y="2510579"/>
            <a:ext cx="3643576" cy="3666384"/>
            <a:chOff x="6736174" y="1690688"/>
            <a:chExt cx="4414426" cy="4442059"/>
          </a:xfrm>
        </p:grpSpPr>
        <p:pic>
          <p:nvPicPr>
            <p:cNvPr id="5" name="그림 4">
              <a:extLst>
                <a:ext uri="{FF2B5EF4-FFF2-40B4-BE49-F238E27FC236}">
                  <a16:creationId xmlns="" xmlns:a16="http://schemas.microsoft.com/office/drawing/2014/main" id="{6DE51E86-2FCA-43C5-9BBA-E5F24D661C33}"/>
                </a:ext>
              </a:extLst>
            </p:cNvPr>
            <p:cNvPicPr>
              <a:picLocks noChangeAspect="1"/>
            </p:cNvPicPr>
            <p:nvPr/>
          </p:nvPicPr>
          <p:blipFill>
            <a:blip r:embed="rId2"/>
            <a:stretch>
              <a:fillRect/>
            </a:stretch>
          </p:blipFill>
          <p:spPr>
            <a:xfrm>
              <a:off x="6736174" y="1690688"/>
              <a:ext cx="4414426" cy="4442059"/>
            </a:xfrm>
            <a:prstGeom prst="rect">
              <a:avLst/>
            </a:prstGeom>
          </p:spPr>
        </p:pic>
        <p:sp>
          <p:nvSpPr>
            <p:cNvPr id="7" name="직사각형 6">
              <a:extLst>
                <a:ext uri="{FF2B5EF4-FFF2-40B4-BE49-F238E27FC236}">
                  <a16:creationId xmlns="" xmlns:a16="http://schemas.microsoft.com/office/drawing/2014/main" id="{A9B9AAD5-C2E8-4158-ACA7-DA2AB83035EA}"/>
                </a:ext>
              </a:extLst>
            </p:cNvPr>
            <p:cNvSpPr/>
            <p:nvPr/>
          </p:nvSpPr>
          <p:spPr>
            <a:xfrm>
              <a:off x="10045700" y="3016251"/>
              <a:ext cx="1104900"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7346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foreign</a:t>
            </a:r>
            <a:r>
              <a:rPr lang="ko-KR" altLang="en-US" sz="2000" dirty="0">
                <a:latin typeface="Arial" panose="020B0604020202020204" pitchFamily="34" charset="0"/>
                <a:cs typeface="Arial" panose="020B0604020202020204" pitchFamily="34" charset="0"/>
              </a:rPr>
              <a:t>이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을</a:t>
            </a:r>
            <a:r>
              <a:rPr lang="en-US" altLang="ko-KR" sz="2000" dirty="0">
                <a:latin typeface="Arial" panose="020B0604020202020204" pitchFamily="34" charset="0"/>
                <a:cs typeface="Arial" panose="020B0604020202020204" pitchFamily="34" charset="0"/>
              </a:rPr>
              <a:t> </a:t>
            </a:r>
            <a:r>
              <a:rPr lang="ko-KR" altLang="en-US" sz="2000" dirty="0">
                <a:latin typeface="Arial" panose="020B0604020202020204" pitchFamily="34" charset="0"/>
                <a:cs typeface="Arial" panose="020B0604020202020204" pitchFamily="34" charset="0"/>
              </a:rPr>
              <a:t>초과할 때만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new </a:t>
            </a:r>
            <a:r>
              <a:rPr lang="ko-KR" altLang="en-US" sz="2000" dirty="0">
                <a:latin typeface="Arial" panose="020B0604020202020204" pitchFamily="34" charset="0"/>
                <a:cs typeface="Arial" panose="020B0604020202020204" pitchFamily="34" charset="0"/>
              </a:rPr>
              <a:t>리스트에 추가</a:t>
            </a:r>
            <a:endParaRPr lang="en-US" altLang="ko-KR" sz="2000" dirty="0">
              <a:latin typeface="Arial" panose="020B0604020202020204" pitchFamily="34" charset="0"/>
              <a:cs typeface="Arial" panose="020B0604020202020204" pitchFamily="34" charset="0"/>
            </a:endParaRPr>
          </a:p>
        </p:txBody>
      </p:sp>
      <p:grpSp>
        <p:nvGrpSpPr>
          <p:cNvPr id="6" name="그룹 5">
            <a:extLst>
              <a:ext uri="{FF2B5EF4-FFF2-40B4-BE49-F238E27FC236}">
                <a16:creationId xmlns="" xmlns:a16="http://schemas.microsoft.com/office/drawing/2014/main" id="{E348DAC1-6541-49B3-BF41-3ADFD047E7B6}"/>
              </a:ext>
            </a:extLst>
          </p:cNvPr>
          <p:cNvGrpSpPr/>
          <p:nvPr/>
        </p:nvGrpSpPr>
        <p:grpSpPr>
          <a:xfrm>
            <a:off x="5437802" y="2637872"/>
            <a:ext cx="5365156" cy="3099128"/>
            <a:chOff x="4833795" y="2872764"/>
            <a:chExt cx="5365156" cy="3099128"/>
          </a:xfrm>
        </p:grpSpPr>
        <p:pic>
          <p:nvPicPr>
            <p:cNvPr id="4" name="그림 3">
              <a:extLst>
                <a:ext uri="{FF2B5EF4-FFF2-40B4-BE49-F238E27FC236}">
                  <a16:creationId xmlns="" xmlns:a16="http://schemas.microsoft.com/office/drawing/2014/main" id="{76B64DFC-7798-4AA7-95B2-A9F7509E44DC}"/>
                </a:ext>
              </a:extLst>
            </p:cNvPr>
            <p:cNvPicPr>
              <a:picLocks noChangeAspect="1"/>
            </p:cNvPicPr>
            <p:nvPr/>
          </p:nvPicPr>
          <p:blipFill>
            <a:blip r:embed="rId2"/>
            <a:stretch>
              <a:fillRect/>
            </a:stretch>
          </p:blipFill>
          <p:spPr>
            <a:xfrm>
              <a:off x="4833795" y="2872764"/>
              <a:ext cx="5365156" cy="3099128"/>
            </a:xfrm>
            <a:prstGeom prst="rect">
              <a:avLst/>
            </a:prstGeom>
          </p:spPr>
        </p:pic>
        <p:sp>
          <p:nvSpPr>
            <p:cNvPr id="7" name="직사각형 6">
              <a:extLst>
                <a:ext uri="{FF2B5EF4-FFF2-40B4-BE49-F238E27FC236}">
                  <a16:creationId xmlns="" xmlns:a16="http://schemas.microsoft.com/office/drawing/2014/main" id="{A9B9AAD5-C2E8-4158-ACA7-DA2AB83035EA}"/>
                </a:ext>
              </a:extLst>
            </p:cNvPr>
            <p:cNvSpPr/>
            <p:nvPr/>
          </p:nvSpPr>
          <p:spPr>
            <a:xfrm>
              <a:off x="6059001" y="5027988"/>
              <a:ext cx="360723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914A1E12-5C28-4858-9933-EEFEE7D95A7F}"/>
                </a:ext>
              </a:extLst>
            </p:cNvPr>
            <p:cNvSpPr/>
            <p:nvPr/>
          </p:nvSpPr>
          <p:spPr>
            <a:xfrm>
              <a:off x="9666239" y="2872764"/>
              <a:ext cx="532712"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06365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외국인 비율이 </a:t>
            </a:r>
            <a:r>
              <a:rPr lang="en-US" altLang="ko-KR" sz="2400" b="1" dirty="0">
                <a:solidFill>
                  <a:srgbClr val="008000"/>
                </a:solidFill>
                <a:latin typeface="Arial" panose="020B0604020202020204" pitchFamily="34" charset="0"/>
                <a:cs typeface="Arial" panose="020B0604020202020204" pitchFamily="34" charset="0"/>
              </a:rPr>
              <a:t>3% </a:t>
            </a:r>
            <a:r>
              <a:rPr lang="ko-KR" altLang="en-US" sz="2400" b="1" dirty="0">
                <a:solidFill>
                  <a:srgbClr val="008000"/>
                </a:solidFill>
                <a:latin typeface="Arial" panose="020B0604020202020204" pitchFamily="34" charset="0"/>
                <a:cs typeface="Arial" panose="020B0604020202020204" pitchFamily="34" charset="0"/>
              </a:rPr>
              <a:t>넘는 구 정보만 </a:t>
            </a:r>
            <a:r>
              <a:rPr lang="en-US" altLang="ko-KR" sz="2400" b="1" dirty="0">
                <a:solidFill>
                  <a:srgbClr val="008000"/>
                </a:solidFill>
                <a:latin typeface="Arial" panose="020B0604020202020204" pitchFamily="34" charset="0"/>
                <a:cs typeface="Arial" panose="020B0604020202020204" pitchFamily="34" charset="0"/>
              </a:rPr>
              <a:t>CSV</a:t>
            </a:r>
            <a:r>
              <a:rPr lang="ko-KR" altLang="en-US" sz="2400" b="1" dirty="0">
                <a:solidFill>
                  <a:srgbClr val="008000"/>
                </a:solidFill>
                <a:latin typeface="Arial" panose="020B0604020202020204" pitchFamily="34" charset="0"/>
                <a:cs typeface="Arial" panose="020B0604020202020204" pitchFamily="34" charset="0"/>
              </a:rPr>
              <a:t>파일로 저장하기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new </a:t>
            </a:r>
            <a:r>
              <a:rPr lang="ko-KR" altLang="en-US" sz="2000" dirty="0">
                <a:latin typeface="Arial" panose="020B0604020202020204" pitchFamily="34" charset="0"/>
                <a:cs typeface="Arial" panose="020B0604020202020204" pitchFamily="34" charset="0"/>
              </a:rPr>
              <a:t>리스트를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파일로 저장</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2F6E8893-1B9D-4E75-BA65-B74422E2C022}"/>
              </a:ext>
            </a:extLst>
          </p:cNvPr>
          <p:cNvPicPr>
            <a:picLocks noChangeAspect="1"/>
          </p:cNvPicPr>
          <p:nvPr/>
        </p:nvPicPr>
        <p:blipFill>
          <a:blip r:embed="rId2"/>
          <a:stretch>
            <a:fillRect/>
          </a:stretch>
        </p:blipFill>
        <p:spPr>
          <a:xfrm>
            <a:off x="1422399" y="3817986"/>
            <a:ext cx="4175690" cy="366615"/>
          </a:xfrm>
          <a:prstGeom prst="rect">
            <a:avLst/>
          </a:prstGeom>
        </p:spPr>
      </p:pic>
      <p:pic>
        <p:nvPicPr>
          <p:cNvPr id="7" name="그림 6">
            <a:extLst>
              <a:ext uri="{FF2B5EF4-FFF2-40B4-BE49-F238E27FC236}">
                <a16:creationId xmlns="" xmlns:a16="http://schemas.microsoft.com/office/drawing/2014/main" id="{62103C84-D917-4F8E-8634-8CF28D3A1752}"/>
              </a:ext>
            </a:extLst>
          </p:cNvPr>
          <p:cNvPicPr>
            <a:picLocks noChangeAspect="1"/>
          </p:cNvPicPr>
          <p:nvPr/>
        </p:nvPicPr>
        <p:blipFill>
          <a:blip r:embed="rId3"/>
          <a:stretch>
            <a:fillRect/>
          </a:stretch>
        </p:blipFill>
        <p:spPr>
          <a:xfrm>
            <a:off x="6365818" y="2588470"/>
            <a:ext cx="4403783" cy="3364332"/>
          </a:xfrm>
          <a:prstGeom prst="rect">
            <a:avLst/>
          </a:prstGeom>
        </p:spPr>
      </p:pic>
    </p:spTree>
    <p:extLst>
      <p:ext uri="{BB962C8B-B14F-4D97-AF65-F5344CB8AC3E}">
        <p14:creationId xmlns:p14="http://schemas.microsoft.com/office/powerpoint/2010/main" val="4175350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이런 상황이라면</a:t>
            </a:r>
            <a:r>
              <a:rPr lang="en-US" altLang="ko-KR" sz="2400" b="1" dirty="0">
                <a:solidFill>
                  <a:srgbClr val="008000"/>
                </a:solidFill>
                <a:latin typeface="Arial" panose="020B0604020202020204" pitchFamily="34" charset="0"/>
                <a:cs typeface="Arial" panose="020B0604020202020204" pitchFamily="34" charset="0"/>
              </a:rPr>
              <a:t>?</a:t>
            </a: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120m^2 </a:t>
            </a:r>
            <a:r>
              <a:rPr lang="ko-KR" altLang="en-US" sz="2000" dirty="0">
                <a:latin typeface="Arial" panose="020B0604020202020204" pitchFamily="34" charset="0"/>
                <a:cs typeface="Arial" panose="020B0604020202020204" pitchFamily="34" charset="0"/>
              </a:rPr>
              <a:t>이상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억 원 이하인 강원도의 아파트 찾아보기</a:t>
            </a:r>
            <a:endParaRPr lang="en-US" altLang="ko-KR" sz="2000" dirty="0">
              <a:latin typeface="Arial" panose="020B0604020202020204" pitchFamily="34" charset="0"/>
              <a:cs typeface="Arial" panose="020B0604020202020204" pitchFamily="34" charset="0"/>
            </a:endParaRPr>
          </a:p>
        </p:txBody>
      </p:sp>
      <p:sp>
        <p:nvSpPr>
          <p:cNvPr id="8" name="직사각형 7">
            <a:extLst>
              <a:ext uri="{FF2B5EF4-FFF2-40B4-BE49-F238E27FC236}">
                <a16:creationId xmlns="" xmlns:a16="http://schemas.microsoft.com/office/drawing/2014/main" id="{914A1E12-5C28-4858-9933-EEFEE7D95A7F}"/>
              </a:ext>
            </a:extLst>
          </p:cNvPr>
          <p:cNvSpPr/>
          <p:nvPr/>
        </p:nvSpPr>
        <p:spPr>
          <a:xfrm>
            <a:off x="9106588" y="3696494"/>
            <a:ext cx="532712"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 xmlns:a16="http://schemas.microsoft.com/office/drawing/2014/main" id="{5543CC6E-BCA1-48D0-94C2-4F52B4EEADC4}"/>
              </a:ext>
            </a:extLst>
          </p:cNvPr>
          <p:cNvPicPr>
            <a:picLocks noChangeAspect="1"/>
          </p:cNvPicPr>
          <p:nvPr/>
        </p:nvPicPr>
        <p:blipFill>
          <a:blip r:embed="rId2"/>
          <a:stretch>
            <a:fillRect/>
          </a:stretch>
        </p:blipFill>
        <p:spPr>
          <a:xfrm>
            <a:off x="8324850" y="2158206"/>
            <a:ext cx="2628900" cy="3686175"/>
          </a:xfrm>
          <a:prstGeom prst="rect">
            <a:avLst/>
          </a:prstGeom>
        </p:spPr>
      </p:pic>
    </p:spTree>
    <p:extLst>
      <p:ext uri="{BB962C8B-B14F-4D97-AF65-F5344CB8AC3E}">
        <p14:creationId xmlns:p14="http://schemas.microsoft.com/office/powerpoint/2010/main" val="1650969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 준비하기</a:t>
            </a:r>
            <a:endParaRPr lang="en-US" altLang="ko-KR" sz="2000" dirty="0">
              <a:latin typeface="Arial" panose="020B0604020202020204" pitchFamily="34" charset="0"/>
              <a:cs typeface="Arial" panose="020B0604020202020204" pitchFamily="34" charset="0"/>
            </a:endParaRPr>
          </a:p>
          <a:p>
            <a:pPr lvl="2">
              <a:buClr>
                <a:srgbClr val="008000"/>
              </a:buClr>
            </a:pP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ko-KR" altLang="en-US" sz="1600" dirty="0">
                <a:latin typeface="Arial" panose="020B0604020202020204" pitchFamily="34" charset="0"/>
                <a:cs typeface="Arial" panose="020B0604020202020204" pitchFamily="34" charset="0"/>
              </a:rPr>
              <a:t>국토교통부 </a:t>
            </a:r>
            <a:r>
              <a:rPr lang="ko-KR" altLang="en-US" sz="1600" dirty="0" err="1">
                <a:latin typeface="Arial" panose="020B0604020202020204" pitchFamily="34" charset="0"/>
                <a:cs typeface="Arial" panose="020B0604020202020204" pitchFamily="34" charset="0"/>
              </a:rPr>
              <a:t>실거래</a:t>
            </a:r>
            <a:r>
              <a:rPr lang="ko-KR" altLang="en-US" sz="1600" dirty="0">
                <a:latin typeface="Arial" panose="020B0604020202020204" pitchFamily="34" charset="0"/>
                <a:cs typeface="Arial" panose="020B0604020202020204" pitchFamily="34" charset="0"/>
              </a:rPr>
              <a:t> 공개시스템에 접속</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a:latin typeface="Arial" panose="020B0604020202020204" pitchFamily="34" charset="0"/>
                <a:cs typeface="Arial" panose="020B0604020202020204" pitchFamily="34" charset="0"/>
              </a:rPr>
              <a:t>CSV </a:t>
            </a:r>
            <a:r>
              <a:rPr lang="ko-KR" altLang="en-US" sz="1600" dirty="0">
                <a:latin typeface="Arial" panose="020B0604020202020204" pitchFamily="34" charset="0"/>
                <a:cs typeface="Arial" panose="020B0604020202020204" pitchFamily="34" charset="0"/>
              </a:rPr>
              <a:t>파일 다운로드</a:t>
            </a:r>
            <a:endParaRPr lang="en-US" altLang="ko-KR" sz="16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 xmlns:a16="http://schemas.microsoft.com/office/drawing/2014/main" id="{618AF73A-5B42-428E-8A78-D2FA96BFAB55}"/>
              </a:ext>
            </a:extLst>
          </p:cNvPr>
          <p:cNvPicPr>
            <a:picLocks noChangeAspect="1"/>
          </p:cNvPicPr>
          <p:nvPr/>
        </p:nvPicPr>
        <p:blipFill>
          <a:blip r:embed="rId2"/>
          <a:stretch>
            <a:fillRect/>
          </a:stretch>
        </p:blipFill>
        <p:spPr>
          <a:xfrm>
            <a:off x="6096000" y="2671080"/>
            <a:ext cx="4868802" cy="2630762"/>
          </a:xfrm>
          <a:prstGeom prst="rect">
            <a:avLst/>
          </a:prstGeom>
        </p:spPr>
      </p:pic>
      <p:sp>
        <p:nvSpPr>
          <p:cNvPr id="7" name="직사각형 6">
            <a:extLst>
              <a:ext uri="{FF2B5EF4-FFF2-40B4-BE49-F238E27FC236}">
                <a16:creationId xmlns="" xmlns:a16="http://schemas.microsoft.com/office/drawing/2014/main" id="{F60CE049-EB04-48DB-B5EA-430D9CE8A924}"/>
              </a:ext>
            </a:extLst>
          </p:cNvPr>
          <p:cNvSpPr/>
          <p:nvPr/>
        </p:nvSpPr>
        <p:spPr>
          <a:xfrm>
            <a:off x="9060110" y="4395831"/>
            <a:ext cx="713064" cy="2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523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 준비하기</a:t>
            </a:r>
            <a:endParaRPr lang="en-US" altLang="ko-KR" sz="2000" dirty="0">
              <a:latin typeface="Arial" panose="020B0604020202020204" pitchFamily="34" charset="0"/>
              <a:cs typeface="Arial" panose="020B0604020202020204" pitchFamily="34" charset="0"/>
            </a:endParaRPr>
          </a:p>
          <a:p>
            <a:pPr lvl="2">
              <a:buClr>
                <a:srgbClr val="008000"/>
              </a:buClr>
            </a:pP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ko-KR" altLang="en-US" sz="1600" dirty="0">
                <a:latin typeface="Arial" panose="020B0604020202020204" pitchFamily="34" charset="0"/>
                <a:cs typeface="Arial" panose="020B0604020202020204" pitchFamily="34" charset="0"/>
              </a:rPr>
              <a:t>국토교통부 </a:t>
            </a:r>
            <a:r>
              <a:rPr lang="ko-KR" altLang="en-US" sz="1600" dirty="0" err="1">
                <a:latin typeface="Arial" panose="020B0604020202020204" pitchFamily="34" charset="0"/>
                <a:cs typeface="Arial" panose="020B0604020202020204" pitchFamily="34" charset="0"/>
              </a:rPr>
              <a:t>실거래</a:t>
            </a:r>
            <a:r>
              <a:rPr lang="ko-KR" altLang="en-US" sz="1600" dirty="0">
                <a:latin typeface="Arial" panose="020B0604020202020204" pitchFamily="34" charset="0"/>
                <a:cs typeface="Arial" panose="020B0604020202020204" pitchFamily="34" charset="0"/>
              </a:rPr>
              <a:t> 공개시스템에 접속</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a:latin typeface="Arial" panose="020B0604020202020204" pitchFamily="34" charset="0"/>
                <a:cs typeface="Arial" panose="020B0604020202020204" pitchFamily="34" charset="0"/>
              </a:rPr>
              <a:t>CSV </a:t>
            </a:r>
            <a:r>
              <a:rPr lang="ko-KR" altLang="en-US" sz="1600" dirty="0">
                <a:latin typeface="Arial" panose="020B0604020202020204" pitchFamily="34" charset="0"/>
                <a:cs typeface="Arial" panose="020B0604020202020204" pitchFamily="34" charset="0"/>
              </a:rPr>
              <a:t>파일 다운로드</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ko-KR" altLang="en-US" sz="1600" dirty="0">
                <a:latin typeface="Arial" panose="020B0604020202020204" pitchFamily="34" charset="0"/>
                <a:cs typeface="Arial" panose="020B0604020202020204" pitchFamily="34" charset="0"/>
              </a:rPr>
              <a:t>필요 없는 </a:t>
            </a:r>
            <a:r>
              <a:rPr lang="en-US" altLang="ko-KR" sz="1600" dirty="0">
                <a:latin typeface="Arial" panose="020B0604020202020204" pitchFamily="34" charset="0"/>
                <a:cs typeface="Arial" panose="020B0604020202020204" pitchFamily="34" charset="0"/>
              </a:rPr>
              <a:t>1~15</a:t>
            </a:r>
            <a:r>
              <a:rPr lang="ko-KR" altLang="en-US" sz="1600" dirty="0">
                <a:latin typeface="Arial" panose="020B0604020202020204" pitchFamily="34" charset="0"/>
                <a:cs typeface="Arial" panose="020B0604020202020204" pitchFamily="34" charset="0"/>
              </a:rPr>
              <a:t>행 삭제</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a:latin typeface="Arial" panose="020B0604020202020204" pitchFamily="34" charset="0"/>
                <a:cs typeface="Arial" panose="020B0604020202020204" pitchFamily="34" charset="0"/>
              </a:rPr>
              <a:t>apt_201910.csv</a:t>
            </a:r>
            <a:r>
              <a:rPr lang="ko-KR" altLang="en-US" sz="1600" dirty="0">
                <a:latin typeface="Arial" panose="020B0604020202020204" pitchFamily="34" charset="0"/>
                <a:cs typeface="Arial" panose="020B0604020202020204" pitchFamily="34" charset="0"/>
              </a:rPr>
              <a:t>로 저장</a:t>
            </a:r>
            <a:endParaRPr lang="en-US" altLang="ko-KR" sz="16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A569943E-1B9F-4AB0-9765-E783ABEBDA49}"/>
              </a:ext>
            </a:extLst>
          </p:cNvPr>
          <p:cNvPicPr>
            <a:picLocks noChangeAspect="1"/>
          </p:cNvPicPr>
          <p:nvPr/>
        </p:nvPicPr>
        <p:blipFill>
          <a:blip r:embed="rId2"/>
          <a:stretch>
            <a:fillRect/>
          </a:stretch>
        </p:blipFill>
        <p:spPr>
          <a:xfrm>
            <a:off x="6096000" y="2532762"/>
            <a:ext cx="4403698" cy="3509977"/>
          </a:xfrm>
          <a:prstGeom prst="rect">
            <a:avLst/>
          </a:prstGeom>
        </p:spPr>
      </p:pic>
    </p:spTree>
    <p:extLst>
      <p:ext uri="{BB962C8B-B14F-4D97-AF65-F5344CB8AC3E}">
        <p14:creationId xmlns:p14="http://schemas.microsoft.com/office/powerpoint/2010/main" val="475507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리스트로 만들고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자료 가공하기</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8E805CF1-A3ED-45C4-B5CA-0FDE47019C08}"/>
              </a:ext>
            </a:extLst>
          </p:cNvPr>
          <p:cNvGrpSpPr/>
          <p:nvPr/>
        </p:nvGrpSpPr>
        <p:grpSpPr>
          <a:xfrm>
            <a:off x="6096000" y="2555166"/>
            <a:ext cx="5112406" cy="2892256"/>
            <a:chOff x="5661088" y="2708517"/>
            <a:chExt cx="5692712" cy="3220554"/>
          </a:xfrm>
        </p:grpSpPr>
        <p:pic>
          <p:nvPicPr>
            <p:cNvPr id="4" name="그림 3">
              <a:extLst>
                <a:ext uri="{FF2B5EF4-FFF2-40B4-BE49-F238E27FC236}">
                  <a16:creationId xmlns="" xmlns:a16="http://schemas.microsoft.com/office/drawing/2014/main" id="{CF8F78F0-F988-410F-A8B3-C862713CFFF1}"/>
                </a:ext>
              </a:extLst>
            </p:cNvPr>
            <p:cNvPicPr>
              <a:picLocks noChangeAspect="1"/>
            </p:cNvPicPr>
            <p:nvPr/>
          </p:nvPicPr>
          <p:blipFill>
            <a:blip r:embed="rId2"/>
            <a:stretch>
              <a:fillRect/>
            </a:stretch>
          </p:blipFill>
          <p:spPr>
            <a:xfrm>
              <a:off x="5661088" y="2708517"/>
              <a:ext cx="5692712" cy="3220554"/>
            </a:xfrm>
            <a:prstGeom prst="rect">
              <a:avLst/>
            </a:prstGeom>
          </p:spPr>
        </p:pic>
        <p:sp>
          <p:nvSpPr>
            <p:cNvPr id="8" name="직사각형 7">
              <a:extLst>
                <a:ext uri="{FF2B5EF4-FFF2-40B4-BE49-F238E27FC236}">
                  <a16:creationId xmlns="" xmlns:a16="http://schemas.microsoft.com/office/drawing/2014/main" id="{914A1E12-5C28-4858-9933-EEFEE7D95A7F}"/>
                </a:ext>
              </a:extLst>
            </p:cNvPr>
            <p:cNvSpPr/>
            <p:nvPr/>
          </p:nvSpPr>
          <p:spPr>
            <a:xfrm>
              <a:off x="5712232" y="3620294"/>
              <a:ext cx="436521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84315DA8-E0F5-4278-83CE-F3C66ED4859F}"/>
                </a:ext>
              </a:extLst>
            </p:cNvPr>
            <p:cNvSpPr/>
            <p:nvPr/>
          </p:nvSpPr>
          <p:spPr>
            <a:xfrm>
              <a:off x="5661088" y="5191919"/>
              <a:ext cx="436521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 xmlns:a16="http://schemas.microsoft.com/office/drawing/2014/main" id="{4DAAD4D5-C392-4817-81FB-895F3F338E0B}"/>
                </a:ext>
              </a:extLst>
            </p:cNvPr>
            <p:cNvSpPr/>
            <p:nvPr/>
          </p:nvSpPr>
          <p:spPr>
            <a:xfrm>
              <a:off x="8507444" y="2897706"/>
              <a:ext cx="2732056" cy="474696"/>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9425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형 리스트로 만들고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자료 가공하기</a:t>
            </a:r>
            <a:endParaRPr lang="en-US" altLang="ko-KR" sz="20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8E805CF1-A3ED-45C4-B5CA-0FDE47019C08}"/>
              </a:ext>
            </a:extLst>
          </p:cNvPr>
          <p:cNvGrpSpPr/>
          <p:nvPr/>
        </p:nvGrpSpPr>
        <p:grpSpPr>
          <a:xfrm>
            <a:off x="6096000" y="2555166"/>
            <a:ext cx="5112406" cy="2892256"/>
            <a:chOff x="5661088" y="2708517"/>
            <a:chExt cx="5692712" cy="3220554"/>
          </a:xfrm>
        </p:grpSpPr>
        <p:pic>
          <p:nvPicPr>
            <p:cNvPr id="4" name="그림 3">
              <a:extLst>
                <a:ext uri="{FF2B5EF4-FFF2-40B4-BE49-F238E27FC236}">
                  <a16:creationId xmlns="" xmlns:a16="http://schemas.microsoft.com/office/drawing/2014/main" id="{CF8F78F0-F988-410F-A8B3-C862713CFFF1}"/>
                </a:ext>
              </a:extLst>
            </p:cNvPr>
            <p:cNvPicPr>
              <a:picLocks noChangeAspect="1"/>
            </p:cNvPicPr>
            <p:nvPr/>
          </p:nvPicPr>
          <p:blipFill>
            <a:blip r:embed="rId2"/>
            <a:stretch>
              <a:fillRect/>
            </a:stretch>
          </p:blipFill>
          <p:spPr>
            <a:xfrm>
              <a:off x="5661088" y="2708517"/>
              <a:ext cx="5692712" cy="3220554"/>
            </a:xfrm>
            <a:prstGeom prst="rect">
              <a:avLst/>
            </a:prstGeom>
          </p:spPr>
        </p:pic>
        <p:sp>
          <p:nvSpPr>
            <p:cNvPr id="8" name="직사각형 7">
              <a:extLst>
                <a:ext uri="{FF2B5EF4-FFF2-40B4-BE49-F238E27FC236}">
                  <a16:creationId xmlns="" xmlns:a16="http://schemas.microsoft.com/office/drawing/2014/main" id="{914A1E12-5C28-4858-9933-EEFEE7D95A7F}"/>
                </a:ext>
              </a:extLst>
            </p:cNvPr>
            <p:cNvSpPr/>
            <p:nvPr/>
          </p:nvSpPr>
          <p:spPr>
            <a:xfrm>
              <a:off x="5712232" y="3620294"/>
              <a:ext cx="436521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 xmlns:a16="http://schemas.microsoft.com/office/drawing/2014/main" id="{84315DA8-E0F5-4278-83CE-F3C66ED4859F}"/>
                </a:ext>
              </a:extLst>
            </p:cNvPr>
            <p:cNvSpPr/>
            <p:nvPr/>
          </p:nvSpPr>
          <p:spPr>
            <a:xfrm>
              <a:off x="5661088" y="5191919"/>
              <a:ext cx="436521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 xmlns:a16="http://schemas.microsoft.com/office/drawing/2014/main" id="{4DAAD4D5-C392-4817-81FB-895F3F338E0B}"/>
                </a:ext>
              </a:extLst>
            </p:cNvPr>
            <p:cNvSpPr/>
            <p:nvPr/>
          </p:nvSpPr>
          <p:spPr>
            <a:xfrm>
              <a:off x="8507444" y="2897706"/>
              <a:ext cx="2732056" cy="474696"/>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462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만들고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먼저 쉼표</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로 구분한 데이터를</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만들고 </a:t>
            </a:r>
            <a:r>
              <a:rPr lang="en-US" altLang="ko-KR" sz="2000" dirty="0">
                <a:latin typeface="Arial" panose="020B0604020202020204" pitchFamily="34" charset="0"/>
                <a:cs typeface="Arial" panose="020B0604020202020204" pitchFamily="34" charset="0"/>
              </a:rPr>
              <a:t>.csv</a:t>
            </a:r>
            <a:r>
              <a:rPr lang="ko-KR" altLang="en-US" sz="2000" dirty="0">
                <a:latin typeface="Arial" panose="020B0604020202020204" pitchFamily="34" charset="0"/>
                <a:cs typeface="Arial" panose="020B0604020202020204" pitchFamily="34" charset="0"/>
              </a:rPr>
              <a:t>로 저장하는 것도 가능</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D8BFE378-CE37-45F4-A979-8B2F54EBB0BB}"/>
              </a:ext>
            </a:extLst>
          </p:cNvPr>
          <p:cNvPicPr>
            <a:picLocks noChangeAspect="1"/>
          </p:cNvPicPr>
          <p:nvPr/>
        </p:nvPicPr>
        <p:blipFill>
          <a:blip r:embed="rId2"/>
          <a:stretch>
            <a:fillRect/>
          </a:stretch>
        </p:blipFill>
        <p:spPr>
          <a:xfrm>
            <a:off x="6298131" y="2262981"/>
            <a:ext cx="3886200" cy="3476625"/>
          </a:xfrm>
          <a:prstGeom prst="rect">
            <a:avLst/>
          </a:prstGeom>
        </p:spPr>
      </p:pic>
    </p:spTree>
    <p:extLst>
      <p:ext uri="{BB962C8B-B14F-4D97-AF65-F5344CB8AC3E}">
        <p14:creationId xmlns:p14="http://schemas.microsoft.com/office/powerpoint/2010/main" val="2685976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err="1">
                <a:latin typeface="Arial" panose="020B0604020202020204" pitchFamily="34" charset="0"/>
                <a:cs typeface="Arial" panose="020B0604020202020204" pitchFamily="34" charset="0"/>
              </a:rPr>
              <a:t>슬라이싱으로</a:t>
            </a:r>
            <a:r>
              <a:rPr lang="ko-KR" altLang="en-US" sz="2000" dirty="0">
                <a:latin typeface="Arial" panose="020B0604020202020204" pitchFamily="34" charset="0"/>
                <a:cs typeface="Arial" panose="020B0604020202020204" pitchFamily="34" charset="0"/>
              </a:rPr>
              <a:t> 원하는 자료 출력하기</a:t>
            </a:r>
            <a:endParaRPr lang="en-US" altLang="ko-KR" sz="2000" dirty="0">
              <a:latin typeface="Arial" panose="020B0604020202020204" pitchFamily="34" charset="0"/>
              <a:cs typeface="Arial" panose="020B0604020202020204" pitchFamily="34" charset="0"/>
            </a:endParaRPr>
          </a:p>
          <a:p>
            <a:pPr lvl="2">
              <a:buClr>
                <a:srgbClr val="008000"/>
              </a:buClr>
            </a:pPr>
            <a:endParaRPr lang="en-US" altLang="ko-KR" sz="1600" dirty="0">
              <a:latin typeface="Arial" panose="020B0604020202020204" pitchFamily="34" charset="0"/>
              <a:cs typeface="Arial" panose="020B0604020202020204" pitchFamily="34" charset="0"/>
            </a:endParaRPr>
          </a:p>
          <a:p>
            <a:pPr lvl="2">
              <a:buClr>
                <a:srgbClr val="008000"/>
              </a:buClr>
            </a:pPr>
            <a:r>
              <a:rPr lang="ko-KR" altLang="en-US" sz="1600" dirty="0">
                <a:latin typeface="Arial" panose="020B0604020202020204" pitchFamily="34" charset="0"/>
                <a:cs typeface="Arial" panose="020B0604020202020204" pitchFamily="34" charset="0"/>
              </a:rPr>
              <a:t>첫 번째 원소 출력</a:t>
            </a:r>
          </a:p>
        </p:txBody>
      </p:sp>
      <p:sp>
        <p:nvSpPr>
          <p:cNvPr id="7" name="직사각형 6">
            <a:extLst>
              <a:ext uri="{FF2B5EF4-FFF2-40B4-BE49-F238E27FC236}">
                <a16:creationId xmlns="" xmlns:a16="http://schemas.microsoft.com/office/drawing/2014/main" id="{84315DA8-E0F5-4278-83CE-F3C66ED4859F}"/>
              </a:ext>
            </a:extLst>
          </p:cNvPr>
          <p:cNvSpPr/>
          <p:nvPr/>
        </p:nvSpPr>
        <p:spPr>
          <a:xfrm>
            <a:off x="5622988" y="4069004"/>
            <a:ext cx="4365218" cy="266699"/>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1F92C209-006F-4F74-BC18-81F917A05673}"/>
              </a:ext>
            </a:extLst>
          </p:cNvPr>
          <p:cNvPicPr>
            <a:picLocks noChangeAspect="1"/>
          </p:cNvPicPr>
          <p:nvPr/>
        </p:nvPicPr>
        <p:blipFill>
          <a:blip r:embed="rId2"/>
          <a:stretch>
            <a:fillRect/>
          </a:stretch>
        </p:blipFill>
        <p:spPr>
          <a:xfrm>
            <a:off x="1661493" y="4001294"/>
            <a:ext cx="8869013" cy="1066949"/>
          </a:xfrm>
          <a:prstGeom prst="rect">
            <a:avLst/>
          </a:prstGeom>
        </p:spPr>
      </p:pic>
    </p:spTree>
    <p:extLst>
      <p:ext uri="{BB962C8B-B14F-4D97-AF65-F5344CB8AC3E}">
        <p14:creationId xmlns:p14="http://schemas.microsoft.com/office/powerpoint/2010/main" val="2754830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err="1">
                <a:latin typeface="Arial" panose="020B0604020202020204" pitchFamily="34" charset="0"/>
                <a:cs typeface="Arial" panose="020B0604020202020204" pitchFamily="34" charset="0"/>
              </a:rPr>
              <a:t>슬라이싱으로</a:t>
            </a:r>
            <a:r>
              <a:rPr lang="ko-KR" altLang="en-US" sz="2000" dirty="0">
                <a:latin typeface="Arial" panose="020B0604020202020204" pitchFamily="34" charset="0"/>
                <a:cs typeface="Arial" panose="020B0604020202020204" pitchFamily="34" charset="0"/>
              </a:rPr>
              <a:t> 원하는 자료 출력하기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2">
              <a:buClr>
                <a:srgbClr val="008000"/>
              </a:buClr>
            </a:pPr>
            <a:r>
              <a:rPr lang="ko-KR" altLang="en-US" sz="1600" dirty="0">
                <a:latin typeface="Arial" panose="020B0604020202020204" pitchFamily="34" charset="0"/>
                <a:cs typeface="Arial" panose="020B0604020202020204" pitchFamily="34" charset="0"/>
              </a:rPr>
              <a:t>처음 </a:t>
            </a:r>
            <a:r>
              <a:rPr lang="en-US" altLang="ko-KR" sz="1600" dirty="0">
                <a:latin typeface="Arial" panose="020B0604020202020204" pitchFamily="34" charset="0"/>
                <a:cs typeface="Arial" panose="020B0604020202020204" pitchFamily="34" charset="0"/>
              </a:rPr>
              <a:t>5</a:t>
            </a:r>
            <a:r>
              <a:rPr lang="ko-KR" altLang="en-US" sz="1600" dirty="0">
                <a:latin typeface="Arial" panose="020B0604020202020204" pitchFamily="34" charset="0"/>
                <a:cs typeface="Arial" panose="020B0604020202020204" pitchFamily="34" charset="0"/>
              </a:rPr>
              <a:t>개 데이터의 </a:t>
            </a:r>
            <a:r>
              <a:rPr lang="en-US" altLang="ko-KR" sz="1600" dirty="0">
                <a:latin typeface="Arial" panose="020B0604020202020204" pitchFamily="34" charset="0"/>
                <a:cs typeface="Arial" panose="020B0604020202020204" pitchFamily="34" charset="0"/>
              </a:rPr>
              <a:t>‘</a:t>
            </a:r>
            <a:r>
              <a:rPr lang="ko-KR" altLang="en-US" sz="1600" dirty="0" err="1">
                <a:latin typeface="Arial" panose="020B0604020202020204" pitchFamily="34" charset="0"/>
                <a:cs typeface="Arial" panose="020B0604020202020204" pitchFamily="34" charset="0"/>
              </a:rPr>
              <a:t>시군구</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출력</a:t>
            </a:r>
            <a:endParaRPr lang="en-US" altLang="ko-KR" sz="16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C2DD0A2B-F182-4CE5-BA2D-A428D0E66B6F}"/>
              </a:ext>
            </a:extLst>
          </p:cNvPr>
          <p:cNvPicPr>
            <a:picLocks noChangeAspect="1"/>
          </p:cNvPicPr>
          <p:nvPr/>
        </p:nvPicPr>
        <p:blipFill>
          <a:blip r:embed="rId2"/>
          <a:stretch>
            <a:fillRect/>
          </a:stretch>
        </p:blipFill>
        <p:spPr>
          <a:xfrm>
            <a:off x="7275240" y="2542119"/>
            <a:ext cx="2238687" cy="3134162"/>
          </a:xfrm>
          <a:prstGeom prst="rect">
            <a:avLst/>
          </a:prstGeom>
        </p:spPr>
      </p:pic>
    </p:spTree>
    <p:extLst>
      <p:ext uri="{BB962C8B-B14F-4D97-AF65-F5344CB8AC3E}">
        <p14:creationId xmlns:p14="http://schemas.microsoft.com/office/powerpoint/2010/main" val="1115455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err="1">
                <a:latin typeface="Arial" panose="020B0604020202020204" pitchFamily="34" charset="0"/>
                <a:cs typeface="Arial" panose="020B0604020202020204" pitchFamily="34" charset="0"/>
              </a:rPr>
              <a:t>슬라이싱으로</a:t>
            </a:r>
            <a:r>
              <a:rPr lang="ko-KR" altLang="en-US" sz="2000" dirty="0">
                <a:latin typeface="Arial" panose="020B0604020202020204" pitchFamily="34" charset="0"/>
                <a:cs typeface="Arial" panose="020B0604020202020204" pitchFamily="34" charset="0"/>
              </a:rPr>
              <a:t> 원하는 자료 출력하기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2">
              <a:buClr>
                <a:srgbClr val="008000"/>
              </a:buClr>
            </a:pPr>
            <a:r>
              <a:rPr lang="en-US" altLang="ko-KR" sz="1600" dirty="0">
                <a:latin typeface="Arial" panose="020B0604020202020204" pitchFamily="34" charset="0"/>
                <a:cs typeface="Arial" panose="020B0604020202020204" pitchFamily="34" charset="0"/>
              </a:rPr>
              <a:t>1</a:t>
            </a:r>
            <a:r>
              <a:rPr lang="ko-KR" altLang="en-US" sz="1600" dirty="0">
                <a:latin typeface="Arial" panose="020B0604020202020204" pitchFamily="34" charset="0"/>
                <a:cs typeface="Arial" panose="020B0604020202020204" pitchFamily="34" charset="0"/>
              </a:rPr>
              <a:t>번째</a:t>
            </a:r>
            <a:r>
              <a:rPr lang="en-US" altLang="ko-KR" sz="1600" dirty="0">
                <a:latin typeface="Arial" panose="020B0604020202020204" pitchFamily="34" charset="0"/>
                <a:cs typeface="Arial" panose="020B0604020202020204" pitchFamily="34" charset="0"/>
              </a:rPr>
              <a:t>, 5</a:t>
            </a:r>
            <a:r>
              <a:rPr lang="ko-KR" altLang="en-US" sz="1600" dirty="0">
                <a:latin typeface="Arial" panose="020B0604020202020204" pitchFamily="34" charset="0"/>
                <a:cs typeface="Arial" panose="020B0604020202020204" pitchFamily="34" charset="0"/>
              </a:rPr>
              <a:t>번째</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오른쪽에서 </a:t>
            </a:r>
            <a:r>
              <a:rPr lang="en-US" altLang="ko-KR" sz="1600" dirty="0">
                <a:latin typeface="Arial" panose="020B0604020202020204" pitchFamily="34" charset="0"/>
                <a:cs typeface="Arial" panose="020B0604020202020204" pitchFamily="34" charset="0"/>
              </a:rPr>
              <a:t>4</a:t>
            </a:r>
            <a:r>
              <a:rPr lang="ko-KR" altLang="en-US" sz="1600" dirty="0">
                <a:latin typeface="Arial" panose="020B0604020202020204" pitchFamily="34" charset="0"/>
                <a:cs typeface="Arial" panose="020B0604020202020204" pitchFamily="34" charset="0"/>
              </a:rPr>
              <a:t>번째 원소 출력</a:t>
            </a:r>
            <a:endParaRPr lang="en-US" altLang="ko-KR" sz="16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2FBE6F56-05F5-43C6-AE36-8BDFE5E2D8D3}"/>
              </a:ext>
            </a:extLst>
          </p:cNvPr>
          <p:cNvGrpSpPr/>
          <p:nvPr/>
        </p:nvGrpSpPr>
        <p:grpSpPr>
          <a:xfrm>
            <a:off x="7238615" y="2533065"/>
            <a:ext cx="3620620" cy="3163388"/>
            <a:chOff x="4285690" y="3187406"/>
            <a:chExt cx="3620620" cy="3163388"/>
          </a:xfrm>
        </p:grpSpPr>
        <p:pic>
          <p:nvPicPr>
            <p:cNvPr id="5" name="그림 4">
              <a:extLst>
                <a:ext uri="{FF2B5EF4-FFF2-40B4-BE49-F238E27FC236}">
                  <a16:creationId xmlns="" xmlns:a16="http://schemas.microsoft.com/office/drawing/2014/main" id="{9A43DF3D-BEBC-46F2-BCB4-446D32CA1661}"/>
                </a:ext>
              </a:extLst>
            </p:cNvPr>
            <p:cNvPicPr>
              <a:picLocks noChangeAspect="1"/>
            </p:cNvPicPr>
            <p:nvPr/>
          </p:nvPicPr>
          <p:blipFill>
            <a:blip r:embed="rId2"/>
            <a:stretch>
              <a:fillRect/>
            </a:stretch>
          </p:blipFill>
          <p:spPr>
            <a:xfrm>
              <a:off x="4285690" y="3187406"/>
              <a:ext cx="3620620" cy="865222"/>
            </a:xfrm>
            <a:prstGeom prst="rect">
              <a:avLst/>
            </a:prstGeom>
          </p:spPr>
        </p:pic>
        <p:pic>
          <p:nvPicPr>
            <p:cNvPr id="6" name="그림 5">
              <a:extLst>
                <a:ext uri="{FF2B5EF4-FFF2-40B4-BE49-F238E27FC236}">
                  <a16:creationId xmlns="" xmlns:a16="http://schemas.microsoft.com/office/drawing/2014/main" id="{59AB206B-D075-4807-9AA7-128391175862}"/>
                </a:ext>
              </a:extLst>
            </p:cNvPr>
            <p:cNvPicPr>
              <a:picLocks noChangeAspect="1"/>
            </p:cNvPicPr>
            <p:nvPr/>
          </p:nvPicPr>
          <p:blipFill>
            <a:blip r:embed="rId3"/>
            <a:stretch>
              <a:fillRect/>
            </a:stretch>
          </p:blipFill>
          <p:spPr>
            <a:xfrm>
              <a:off x="4285690" y="4052628"/>
              <a:ext cx="3620620" cy="2298166"/>
            </a:xfrm>
            <a:prstGeom prst="rect">
              <a:avLst/>
            </a:prstGeom>
          </p:spPr>
        </p:pic>
      </p:grpSp>
    </p:spTree>
    <p:extLst>
      <p:ext uri="{BB962C8B-B14F-4D97-AF65-F5344CB8AC3E}">
        <p14:creationId xmlns:p14="http://schemas.microsoft.com/office/powerpoint/2010/main" val="1795107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강원도에 </a:t>
            </a:r>
            <a:r>
              <a:rPr lang="en-US" altLang="ko-KR" sz="2000" dirty="0">
                <a:latin typeface="Arial" panose="020B0604020202020204" pitchFamily="34" charset="0"/>
                <a:cs typeface="Arial" panose="020B0604020202020204" pitchFamily="34" charset="0"/>
              </a:rPr>
              <a:t>120m^2 </a:t>
            </a:r>
            <a:r>
              <a:rPr lang="ko-KR" altLang="en-US" sz="2000" dirty="0">
                <a:latin typeface="Arial" panose="020B0604020202020204" pitchFamily="34" charset="0"/>
                <a:cs typeface="Arial" panose="020B0604020202020204" pitchFamily="34" charset="0"/>
              </a:rPr>
              <a:t>이상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억 원 이하 </a:t>
            </a:r>
            <a:r>
              <a:rPr lang="en-US" altLang="ko-KR" sz="2000" dirty="0">
                <a:latin typeface="Arial" panose="020B0604020202020204" pitchFamily="34" charset="0"/>
                <a:cs typeface="Arial" panose="020B0604020202020204" pitchFamily="34" charset="0"/>
              </a:rPr>
              <a:t/>
            </a:r>
            <a:br>
              <a:rPr lang="en-US" altLang="ko-KR" sz="2000" dirty="0">
                <a:latin typeface="Arial" panose="020B0604020202020204" pitchFamily="34" charset="0"/>
                <a:cs typeface="Arial" panose="020B0604020202020204" pitchFamily="34" charset="0"/>
              </a:rPr>
            </a:br>
            <a:r>
              <a:rPr lang="ko-KR" altLang="en-US" sz="2000" dirty="0">
                <a:latin typeface="Arial" panose="020B0604020202020204" pitchFamily="34" charset="0"/>
                <a:cs typeface="Arial" panose="020B0604020202020204" pitchFamily="34" charset="0"/>
              </a:rPr>
              <a:t>아파트 검색하기</a:t>
            </a:r>
          </a:p>
          <a:p>
            <a:pPr marL="457200" lvl="1" indent="0">
              <a:buClr>
                <a:srgbClr val="008000"/>
              </a:buClr>
              <a:buNone/>
            </a:pPr>
            <a:endParaRPr lang="en-US" altLang="ko-KR" sz="2000" dirty="0">
              <a:latin typeface="Arial" panose="020B0604020202020204" pitchFamily="34" charset="0"/>
              <a:cs typeface="Arial" panose="020B0604020202020204" pitchFamily="34" charset="0"/>
            </a:endParaRPr>
          </a:p>
        </p:txBody>
      </p:sp>
      <p:grpSp>
        <p:nvGrpSpPr>
          <p:cNvPr id="6" name="그룹 5">
            <a:extLst>
              <a:ext uri="{FF2B5EF4-FFF2-40B4-BE49-F238E27FC236}">
                <a16:creationId xmlns="" xmlns:a16="http://schemas.microsoft.com/office/drawing/2014/main" id="{1DE4F785-74AA-4416-ACF5-1036BA6CD40D}"/>
              </a:ext>
            </a:extLst>
          </p:cNvPr>
          <p:cNvGrpSpPr/>
          <p:nvPr/>
        </p:nvGrpSpPr>
        <p:grpSpPr>
          <a:xfrm>
            <a:off x="6096000" y="2648405"/>
            <a:ext cx="4937264" cy="3125886"/>
            <a:chOff x="3627368" y="3186014"/>
            <a:chExt cx="4937264" cy="3125886"/>
          </a:xfrm>
        </p:grpSpPr>
        <p:pic>
          <p:nvPicPr>
            <p:cNvPr id="4" name="그림 3">
              <a:extLst>
                <a:ext uri="{FF2B5EF4-FFF2-40B4-BE49-F238E27FC236}">
                  <a16:creationId xmlns="" xmlns:a16="http://schemas.microsoft.com/office/drawing/2014/main" id="{B92072F6-7586-4177-ADF1-264D3B27E657}"/>
                </a:ext>
              </a:extLst>
            </p:cNvPr>
            <p:cNvPicPr>
              <a:picLocks noChangeAspect="1"/>
            </p:cNvPicPr>
            <p:nvPr/>
          </p:nvPicPr>
          <p:blipFill>
            <a:blip r:embed="rId2"/>
            <a:stretch>
              <a:fillRect/>
            </a:stretch>
          </p:blipFill>
          <p:spPr>
            <a:xfrm>
              <a:off x="3627368" y="3186014"/>
              <a:ext cx="4937264" cy="3125886"/>
            </a:xfrm>
            <a:prstGeom prst="rect">
              <a:avLst/>
            </a:prstGeom>
          </p:spPr>
        </p:pic>
        <p:sp>
          <p:nvSpPr>
            <p:cNvPr id="9" name="직사각형 8">
              <a:extLst>
                <a:ext uri="{FF2B5EF4-FFF2-40B4-BE49-F238E27FC236}">
                  <a16:creationId xmlns="" xmlns:a16="http://schemas.microsoft.com/office/drawing/2014/main" id="{4DAAD4D5-C392-4817-81FB-895F3F338E0B}"/>
                </a:ext>
              </a:extLst>
            </p:cNvPr>
            <p:cNvSpPr/>
            <p:nvPr/>
          </p:nvSpPr>
          <p:spPr>
            <a:xfrm>
              <a:off x="4207651" y="3616715"/>
              <a:ext cx="3320909"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C0CEE0C6-9804-45A3-B9A8-0DCBFA245728}"/>
                </a:ext>
              </a:extLst>
            </p:cNvPr>
            <p:cNvSpPr/>
            <p:nvPr/>
          </p:nvSpPr>
          <p:spPr>
            <a:xfrm>
              <a:off x="4207650" y="4166918"/>
              <a:ext cx="4356982"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 xmlns:a16="http://schemas.microsoft.com/office/drawing/2014/main" id="{9CF9C74E-1E09-4A1E-AC24-C6F935F07FF5}"/>
                </a:ext>
              </a:extLst>
            </p:cNvPr>
            <p:cNvSpPr/>
            <p:nvPr/>
          </p:nvSpPr>
          <p:spPr>
            <a:xfrm>
              <a:off x="4207650" y="4597618"/>
              <a:ext cx="4356982"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59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분석 결과를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파일로 저장하기</a:t>
            </a:r>
          </a:p>
          <a:p>
            <a:pPr lvl="1">
              <a:buClr>
                <a:srgbClr val="008000"/>
              </a:buClr>
            </a:pPr>
            <a:endParaRPr lang="en-US" altLang="ko-KR" sz="20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798E6878-D4B3-452F-991C-BED911B6A4D1}"/>
              </a:ext>
            </a:extLst>
          </p:cNvPr>
          <p:cNvGrpSpPr/>
          <p:nvPr/>
        </p:nvGrpSpPr>
        <p:grpSpPr>
          <a:xfrm>
            <a:off x="6096000" y="2597441"/>
            <a:ext cx="5333263" cy="2807705"/>
            <a:chOff x="3032359" y="3191197"/>
            <a:chExt cx="5671492" cy="2985766"/>
          </a:xfrm>
        </p:grpSpPr>
        <p:pic>
          <p:nvPicPr>
            <p:cNvPr id="5" name="그림 4">
              <a:extLst>
                <a:ext uri="{FF2B5EF4-FFF2-40B4-BE49-F238E27FC236}">
                  <a16:creationId xmlns="" xmlns:a16="http://schemas.microsoft.com/office/drawing/2014/main" id="{15926B12-0DD6-4C2F-AFFA-D7057909A576}"/>
                </a:ext>
              </a:extLst>
            </p:cNvPr>
            <p:cNvPicPr>
              <a:picLocks noChangeAspect="1"/>
            </p:cNvPicPr>
            <p:nvPr/>
          </p:nvPicPr>
          <p:blipFill>
            <a:blip r:embed="rId2"/>
            <a:stretch>
              <a:fillRect/>
            </a:stretch>
          </p:blipFill>
          <p:spPr>
            <a:xfrm>
              <a:off x="3032359" y="3191197"/>
              <a:ext cx="5671492" cy="2985766"/>
            </a:xfrm>
            <a:prstGeom prst="rect">
              <a:avLst/>
            </a:prstGeom>
          </p:spPr>
        </p:pic>
        <p:sp>
          <p:nvSpPr>
            <p:cNvPr id="9" name="직사각형 8">
              <a:extLst>
                <a:ext uri="{FF2B5EF4-FFF2-40B4-BE49-F238E27FC236}">
                  <a16:creationId xmlns="" xmlns:a16="http://schemas.microsoft.com/office/drawing/2014/main" id="{4DAAD4D5-C392-4817-81FB-895F3F338E0B}"/>
                </a:ext>
              </a:extLst>
            </p:cNvPr>
            <p:cNvSpPr/>
            <p:nvPr/>
          </p:nvSpPr>
          <p:spPr>
            <a:xfrm>
              <a:off x="3065232" y="3440052"/>
              <a:ext cx="5240568"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 xmlns:a16="http://schemas.microsoft.com/office/drawing/2014/main" id="{95E8471A-4225-4E23-BBE3-60ED840027BB}"/>
                </a:ext>
              </a:extLst>
            </p:cNvPr>
            <p:cNvSpPr/>
            <p:nvPr/>
          </p:nvSpPr>
          <p:spPr>
            <a:xfrm>
              <a:off x="3324064" y="4487640"/>
              <a:ext cx="5240568"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189AEFDF-CD8B-46AD-8A60-445E7AA59C3A}"/>
                </a:ext>
              </a:extLst>
            </p:cNvPr>
            <p:cNvSpPr/>
            <p:nvPr/>
          </p:nvSpPr>
          <p:spPr>
            <a:xfrm>
              <a:off x="3463283" y="5085478"/>
              <a:ext cx="5240568"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6666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부동산 실거래가 살펴보기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분석 결과를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파일로 저장하기</a:t>
            </a:r>
          </a:p>
          <a:p>
            <a:pPr lvl="2">
              <a:buClr>
                <a:srgbClr val="008000"/>
              </a:buClr>
            </a:pPr>
            <a:endParaRPr lang="en-US" altLang="ko-KR" sz="1600" dirty="0">
              <a:latin typeface="Arial" panose="020B0604020202020204" pitchFamily="34" charset="0"/>
              <a:cs typeface="Arial" panose="020B0604020202020204" pitchFamily="34" charset="0"/>
            </a:endParaRPr>
          </a:p>
          <a:p>
            <a:pPr lvl="2">
              <a:buClr>
                <a:srgbClr val="008000"/>
              </a:buClr>
            </a:pPr>
            <a:r>
              <a:rPr lang="ko-KR" altLang="en-US" sz="1600" dirty="0">
                <a:latin typeface="Arial" panose="020B0604020202020204" pitchFamily="34" charset="0"/>
                <a:cs typeface="Arial" panose="020B0604020202020204" pitchFamily="34" charset="0"/>
              </a:rPr>
              <a:t>저장한 </a:t>
            </a:r>
            <a:r>
              <a:rPr lang="en-US" altLang="ko-KR" sz="1600" dirty="0">
                <a:latin typeface="Arial" panose="020B0604020202020204" pitchFamily="34" charset="0"/>
                <a:cs typeface="Arial" panose="020B0604020202020204" pitchFamily="34" charset="0"/>
              </a:rPr>
              <a:t>CSV </a:t>
            </a:r>
            <a:r>
              <a:rPr lang="ko-KR" altLang="en-US" sz="1600" dirty="0">
                <a:latin typeface="Arial" panose="020B0604020202020204" pitchFamily="34" charset="0"/>
                <a:cs typeface="Arial" panose="020B0604020202020204" pitchFamily="34" charset="0"/>
              </a:rPr>
              <a:t>파일 확인</a:t>
            </a:r>
            <a:endParaRPr lang="en-US" altLang="ko-KR" sz="1600" dirty="0">
              <a:latin typeface="Arial" panose="020B0604020202020204" pitchFamily="34" charset="0"/>
              <a:cs typeface="Arial" panose="020B0604020202020204" pitchFamily="34" charset="0"/>
            </a:endParaRPr>
          </a:p>
        </p:txBody>
      </p:sp>
      <p:sp>
        <p:nvSpPr>
          <p:cNvPr id="11" name="직사각형 10">
            <a:extLst>
              <a:ext uri="{FF2B5EF4-FFF2-40B4-BE49-F238E27FC236}">
                <a16:creationId xmlns="" xmlns:a16="http://schemas.microsoft.com/office/drawing/2014/main" id="{95E8471A-4225-4E23-BBE3-60ED840027BB}"/>
              </a:ext>
            </a:extLst>
          </p:cNvPr>
          <p:cNvSpPr/>
          <p:nvPr/>
        </p:nvSpPr>
        <p:spPr>
          <a:xfrm>
            <a:off x="7215107" y="4467626"/>
            <a:ext cx="2486186"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0817E660-087E-4FF2-BE3D-C4F9A1C0AF73}"/>
              </a:ext>
            </a:extLst>
          </p:cNvPr>
          <p:cNvPicPr>
            <a:picLocks noChangeAspect="1"/>
          </p:cNvPicPr>
          <p:nvPr/>
        </p:nvPicPr>
        <p:blipFill>
          <a:blip r:embed="rId2"/>
          <a:stretch>
            <a:fillRect/>
          </a:stretch>
        </p:blipFill>
        <p:spPr>
          <a:xfrm>
            <a:off x="6298186" y="2489857"/>
            <a:ext cx="4320028" cy="3443288"/>
          </a:xfrm>
          <a:prstGeom prst="rect">
            <a:avLst/>
          </a:prstGeom>
        </p:spPr>
      </p:pic>
    </p:spTree>
    <p:extLst>
      <p:ext uri="{BB962C8B-B14F-4D97-AF65-F5344CB8AC3E}">
        <p14:creationId xmlns:p14="http://schemas.microsoft.com/office/powerpoint/2010/main" val="254896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이런 상황이라면</a:t>
            </a:r>
            <a:r>
              <a:rPr lang="en-US" altLang="ko-KR" sz="2400" b="1" dirty="0">
                <a:solidFill>
                  <a:srgbClr val="008000"/>
                </a:solidFill>
                <a:latin typeface="Arial" panose="020B0604020202020204" pitchFamily="34" charset="0"/>
                <a:cs typeface="Arial" panose="020B0604020202020204" pitchFamily="34" charset="0"/>
              </a:rPr>
              <a:t>?</a:t>
            </a: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영어 문장과 번역문을 자동으로 정렬하기</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2">
              <a:buClr>
                <a:srgbClr val="008000"/>
              </a:buClr>
            </a:pPr>
            <a:r>
              <a:rPr lang="ko-KR" altLang="en-US" sz="1600" dirty="0">
                <a:latin typeface="Arial" panose="020B0604020202020204" pitchFamily="34" charset="0"/>
                <a:cs typeface="Arial" panose="020B0604020202020204" pitchFamily="34" charset="0"/>
              </a:rPr>
              <a:t>대본의 길이가 너무 많다면 </a:t>
            </a:r>
            <a:r>
              <a:rPr lang="ko-KR" altLang="en-US" sz="1600" dirty="0" err="1">
                <a:latin typeface="Arial" panose="020B0604020202020204" pitchFamily="34" charset="0"/>
                <a:cs typeface="Arial" panose="020B0604020202020204" pitchFamily="34" charset="0"/>
              </a:rPr>
              <a:t>파이썬이</a:t>
            </a:r>
            <a:r>
              <a:rPr lang="ko-KR" altLang="en-US" sz="1600" dirty="0">
                <a:latin typeface="Arial" panose="020B0604020202020204" pitchFamily="34" charset="0"/>
                <a:cs typeface="Arial" panose="020B0604020202020204" pitchFamily="34" charset="0"/>
              </a:rPr>
              <a:t> 유리</a:t>
            </a:r>
            <a:endParaRPr lang="en-US" altLang="ko-KR" sz="1600" dirty="0">
              <a:latin typeface="Arial" panose="020B0604020202020204" pitchFamily="34" charset="0"/>
              <a:cs typeface="Arial" panose="020B0604020202020204" pitchFamily="34" charset="0"/>
            </a:endParaRPr>
          </a:p>
        </p:txBody>
      </p:sp>
      <p:sp>
        <p:nvSpPr>
          <p:cNvPr id="11" name="직사각형 10">
            <a:extLst>
              <a:ext uri="{FF2B5EF4-FFF2-40B4-BE49-F238E27FC236}">
                <a16:creationId xmlns="" xmlns:a16="http://schemas.microsoft.com/office/drawing/2014/main" id="{95E8471A-4225-4E23-BBE3-60ED840027BB}"/>
              </a:ext>
            </a:extLst>
          </p:cNvPr>
          <p:cNvSpPr/>
          <p:nvPr/>
        </p:nvSpPr>
        <p:spPr>
          <a:xfrm>
            <a:off x="7215107" y="4467626"/>
            <a:ext cx="2486186"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 xmlns:a16="http://schemas.microsoft.com/office/drawing/2014/main" id="{9789F0D9-F597-4E77-8D0A-2A2074E0F97D}"/>
              </a:ext>
            </a:extLst>
          </p:cNvPr>
          <p:cNvPicPr>
            <a:picLocks noChangeAspect="1"/>
          </p:cNvPicPr>
          <p:nvPr/>
        </p:nvPicPr>
        <p:blipFill>
          <a:blip r:embed="rId2"/>
          <a:stretch>
            <a:fillRect/>
          </a:stretch>
        </p:blipFill>
        <p:spPr>
          <a:xfrm>
            <a:off x="6873453" y="2309813"/>
            <a:ext cx="4029075" cy="3867150"/>
          </a:xfrm>
          <a:prstGeom prst="rect">
            <a:avLst/>
          </a:prstGeom>
        </p:spPr>
      </p:pic>
    </p:spTree>
    <p:extLst>
      <p:ext uri="{BB962C8B-B14F-4D97-AF65-F5344CB8AC3E}">
        <p14:creationId xmlns:p14="http://schemas.microsoft.com/office/powerpoint/2010/main" val="3972895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번역한 예문을 표로 저장하기</a:t>
            </a:r>
            <a:endParaRPr lang="en-US" altLang="ko-KR" sz="18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영어 원문과 번역문 준비</a:t>
            </a:r>
            <a:endParaRPr lang="en-US" altLang="ko-KR" sz="2000"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 xmlns:a16="http://schemas.microsoft.com/office/drawing/2014/main" id="{3D1694E7-BD41-4C3C-A313-F53D33284EFF}"/>
              </a:ext>
            </a:extLst>
          </p:cNvPr>
          <p:cNvPicPr>
            <a:picLocks noChangeAspect="1"/>
          </p:cNvPicPr>
          <p:nvPr/>
        </p:nvPicPr>
        <p:blipFill>
          <a:blip r:embed="rId2"/>
          <a:stretch>
            <a:fillRect/>
          </a:stretch>
        </p:blipFill>
        <p:spPr>
          <a:xfrm>
            <a:off x="1615316" y="3253948"/>
            <a:ext cx="9297698" cy="1533739"/>
          </a:xfrm>
          <a:prstGeom prst="rect">
            <a:avLst/>
          </a:prstGeom>
        </p:spPr>
      </p:pic>
      <p:pic>
        <p:nvPicPr>
          <p:cNvPr id="13" name="그림 12">
            <a:extLst>
              <a:ext uri="{FF2B5EF4-FFF2-40B4-BE49-F238E27FC236}">
                <a16:creationId xmlns="" xmlns:a16="http://schemas.microsoft.com/office/drawing/2014/main" id="{D27A8A43-F156-4C7A-9AE7-46994A38ED74}"/>
              </a:ext>
            </a:extLst>
          </p:cNvPr>
          <p:cNvPicPr>
            <a:picLocks noChangeAspect="1"/>
          </p:cNvPicPr>
          <p:nvPr/>
        </p:nvPicPr>
        <p:blipFill>
          <a:blip r:embed="rId3"/>
          <a:stretch>
            <a:fillRect/>
          </a:stretch>
        </p:blipFill>
        <p:spPr>
          <a:xfrm>
            <a:off x="1643895" y="4787687"/>
            <a:ext cx="9269119" cy="1524213"/>
          </a:xfrm>
          <a:prstGeom prst="rect">
            <a:avLst/>
          </a:prstGeom>
        </p:spPr>
      </p:pic>
    </p:spTree>
    <p:extLst>
      <p:ext uri="{BB962C8B-B14F-4D97-AF65-F5344CB8AC3E}">
        <p14:creationId xmlns:p14="http://schemas.microsoft.com/office/powerpoint/2010/main" val="64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번역한 예문을 표로 저장하기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p:txBody>
      </p:sp>
      <p:sp>
        <p:nvSpPr>
          <p:cNvPr id="11" name="직사각형 10">
            <a:extLst>
              <a:ext uri="{FF2B5EF4-FFF2-40B4-BE49-F238E27FC236}">
                <a16:creationId xmlns="" xmlns:a16="http://schemas.microsoft.com/office/drawing/2014/main" id="{95E8471A-4225-4E23-BBE3-60ED840027BB}"/>
              </a:ext>
            </a:extLst>
          </p:cNvPr>
          <p:cNvSpPr/>
          <p:nvPr/>
        </p:nvSpPr>
        <p:spPr>
          <a:xfrm>
            <a:off x="7215107" y="4467626"/>
            <a:ext cx="2486186" cy="239005"/>
          </a:xfrm>
          <a:prstGeom prst="rect">
            <a:avLst/>
          </a:prstGeom>
          <a:solidFill>
            <a:srgbClr val="E8F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5C572329-400F-4E8B-B83F-B1F250ED8878}"/>
              </a:ext>
            </a:extLst>
          </p:cNvPr>
          <p:cNvPicPr>
            <a:picLocks noChangeAspect="1"/>
          </p:cNvPicPr>
          <p:nvPr/>
        </p:nvPicPr>
        <p:blipFill>
          <a:blip r:embed="rId2"/>
          <a:stretch>
            <a:fillRect/>
          </a:stretch>
        </p:blipFill>
        <p:spPr>
          <a:xfrm>
            <a:off x="1666257" y="2761044"/>
            <a:ext cx="8859486" cy="3143689"/>
          </a:xfrm>
          <a:prstGeom prst="rect">
            <a:avLst/>
          </a:prstGeom>
        </p:spPr>
      </p:pic>
    </p:spTree>
    <p:extLst>
      <p:ext uri="{BB962C8B-B14F-4D97-AF65-F5344CB8AC3E}">
        <p14:creationId xmlns:p14="http://schemas.microsoft.com/office/powerpoint/2010/main" val="3458308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normAutofit/>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번역한 예문을 표로 저장하기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프로그램 작성하고 저장하기</a:t>
            </a:r>
          </a:p>
          <a:p>
            <a:pPr lvl="1">
              <a:buClr>
                <a:srgbClr val="008000"/>
              </a:buClr>
            </a:pPr>
            <a:endParaRPr lang="en-US" altLang="ko-KR" sz="2000" dirty="0">
              <a:latin typeface="Arial" panose="020B0604020202020204" pitchFamily="34" charset="0"/>
              <a:cs typeface="Arial" panose="020B0604020202020204" pitchFamily="34" charset="0"/>
            </a:endParaRPr>
          </a:p>
          <a:p>
            <a:pPr marL="1371600" lvl="2" indent="-457200">
              <a:buClr>
                <a:srgbClr val="008000"/>
              </a:buClr>
              <a:buFont typeface="+mj-lt"/>
              <a:buAutoNum type="arabicPeriod"/>
            </a:pPr>
            <a:r>
              <a:rPr lang="ko-KR" altLang="en-US" sz="1600" dirty="0">
                <a:latin typeface="Arial" panose="020B0604020202020204" pitchFamily="34" charset="0"/>
                <a:cs typeface="Arial" panose="020B0604020202020204" pitchFamily="34" charset="0"/>
              </a:rPr>
              <a:t>모듈 </a:t>
            </a:r>
            <a:r>
              <a:rPr lang="ko-KR" altLang="en-US" sz="1600" dirty="0" err="1">
                <a:latin typeface="Arial" panose="020B0604020202020204" pitchFamily="34" charset="0"/>
                <a:cs typeface="Arial" panose="020B0604020202020204" pitchFamily="34" charset="0"/>
              </a:rPr>
              <a:t>임포트</a:t>
            </a:r>
            <a:endParaRPr lang="en-US" altLang="ko-KR" sz="1600" dirty="0">
              <a:latin typeface="Arial" panose="020B0604020202020204" pitchFamily="34" charset="0"/>
              <a:cs typeface="Arial" panose="020B0604020202020204" pitchFamily="34" charset="0"/>
            </a:endParaRPr>
          </a:p>
          <a:p>
            <a:pPr marL="1371600" lvl="2" indent="-457200">
              <a:buClr>
                <a:srgbClr val="008000"/>
              </a:buClr>
              <a:buFont typeface="+mj-lt"/>
              <a:buAutoNum type="arabicPeriod"/>
            </a:pPr>
            <a:r>
              <a:rPr lang="ko-KR" altLang="en-US" sz="1600" dirty="0">
                <a:latin typeface="Arial" panose="020B0604020202020204" pitchFamily="34" charset="0"/>
                <a:cs typeface="Arial" panose="020B0604020202020204" pitchFamily="34" charset="0"/>
              </a:rPr>
              <a:t>영문을 </a:t>
            </a:r>
            <a:r>
              <a:rPr lang="en-US" altLang="ko-KR" sz="1600" dirty="0">
                <a:latin typeface="Arial" panose="020B0604020202020204" pitchFamily="34" charset="0"/>
                <a:cs typeface="Arial" panose="020B0604020202020204" pitchFamily="34" charset="0"/>
              </a:rPr>
              <a:t>English</a:t>
            </a:r>
            <a:r>
              <a:rPr lang="ko-KR" altLang="en-US" sz="1600" dirty="0">
                <a:latin typeface="Arial" panose="020B0604020202020204" pitchFamily="34" charset="0"/>
                <a:cs typeface="Arial" panose="020B0604020202020204" pitchFamily="34" charset="0"/>
              </a:rPr>
              <a:t>에 저장</a:t>
            </a:r>
            <a:endParaRPr lang="en-US" altLang="ko-KR" sz="1600" dirty="0">
              <a:latin typeface="Arial" panose="020B0604020202020204" pitchFamily="34" charset="0"/>
              <a:cs typeface="Arial" panose="020B0604020202020204" pitchFamily="34" charset="0"/>
            </a:endParaRPr>
          </a:p>
          <a:p>
            <a:pPr marL="1371600" lvl="2" indent="-457200">
              <a:buClr>
                <a:srgbClr val="008000"/>
              </a:buClr>
              <a:buFont typeface="+mj-lt"/>
              <a:buAutoNum type="arabicPeriod"/>
            </a:pPr>
            <a:r>
              <a:rPr lang="ko-KR" altLang="en-US" sz="1600" dirty="0">
                <a:latin typeface="Arial" panose="020B0604020202020204" pitchFamily="34" charset="0"/>
                <a:cs typeface="Arial" panose="020B0604020202020204" pitchFamily="34" charset="0"/>
              </a:rPr>
              <a:t>한글을 </a:t>
            </a:r>
            <a:r>
              <a:rPr lang="en-US" altLang="ko-KR" sz="1600" dirty="0">
                <a:latin typeface="Arial" panose="020B0604020202020204" pitchFamily="34" charset="0"/>
                <a:cs typeface="Arial" panose="020B0604020202020204" pitchFamily="34" charset="0"/>
              </a:rPr>
              <a:t>Korean</a:t>
            </a:r>
            <a:r>
              <a:rPr lang="ko-KR" altLang="en-US" sz="1600" dirty="0">
                <a:latin typeface="Arial" panose="020B0604020202020204" pitchFamily="34" charset="0"/>
                <a:cs typeface="Arial" panose="020B0604020202020204" pitchFamily="34" charset="0"/>
              </a:rPr>
              <a:t>에 저장</a:t>
            </a:r>
            <a:endParaRPr lang="en-US" altLang="ko-KR" sz="1600" dirty="0">
              <a:latin typeface="Arial" panose="020B0604020202020204" pitchFamily="34" charset="0"/>
              <a:cs typeface="Arial" panose="020B0604020202020204" pitchFamily="34" charset="0"/>
            </a:endParaRPr>
          </a:p>
          <a:p>
            <a:pPr marL="1371600" lvl="2" indent="-457200">
              <a:buClr>
                <a:srgbClr val="008000"/>
              </a:buClr>
              <a:buFont typeface="+mj-lt"/>
              <a:buAutoNum type="arabicPeriod"/>
            </a:pPr>
            <a:r>
              <a:rPr lang="en-US" altLang="ko-KR" sz="1600" dirty="0">
                <a:latin typeface="Arial" panose="020B0604020202020204" pitchFamily="34" charset="0"/>
                <a:cs typeface="Arial" panose="020B0604020202020204" pitchFamily="34" charset="0"/>
              </a:rPr>
              <a:t>CSV </a:t>
            </a:r>
            <a:r>
              <a:rPr lang="ko-KR" altLang="en-US" sz="1600" dirty="0">
                <a:latin typeface="Arial" panose="020B0604020202020204" pitchFamily="34" charset="0"/>
                <a:cs typeface="Arial" panose="020B0604020202020204" pitchFamily="34" charset="0"/>
              </a:rPr>
              <a:t>파일을 저장할 곳으로 이동</a:t>
            </a:r>
            <a:endParaRPr lang="en-US" altLang="ko-KR" sz="1600" dirty="0">
              <a:latin typeface="Arial" panose="020B0604020202020204" pitchFamily="34" charset="0"/>
              <a:cs typeface="Arial" panose="020B0604020202020204" pitchFamily="34" charset="0"/>
            </a:endParaRPr>
          </a:p>
        </p:txBody>
      </p:sp>
      <p:grpSp>
        <p:nvGrpSpPr>
          <p:cNvPr id="5" name="그룹 4">
            <a:extLst>
              <a:ext uri="{FF2B5EF4-FFF2-40B4-BE49-F238E27FC236}">
                <a16:creationId xmlns="" xmlns:a16="http://schemas.microsoft.com/office/drawing/2014/main" id="{081A080F-9990-436E-8CF3-B008A7730A79}"/>
              </a:ext>
            </a:extLst>
          </p:cNvPr>
          <p:cNvGrpSpPr/>
          <p:nvPr/>
        </p:nvGrpSpPr>
        <p:grpSpPr>
          <a:xfrm>
            <a:off x="5858593" y="2540593"/>
            <a:ext cx="5240041" cy="3443424"/>
            <a:chOff x="5472700" y="2312276"/>
            <a:chExt cx="5881100" cy="3864687"/>
          </a:xfrm>
        </p:grpSpPr>
        <p:pic>
          <p:nvPicPr>
            <p:cNvPr id="4" name="그림 3">
              <a:extLst>
                <a:ext uri="{FF2B5EF4-FFF2-40B4-BE49-F238E27FC236}">
                  <a16:creationId xmlns="" xmlns:a16="http://schemas.microsoft.com/office/drawing/2014/main" id="{E9442067-4DE5-4276-BE40-76F3526F3481}"/>
                </a:ext>
              </a:extLst>
            </p:cNvPr>
            <p:cNvPicPr>
              <a:picLocks noChangeAspect="1"/>
            </p:cNvPicPr>
            <p:nvPr/>
          </p:nvPicPr>
          <p:blipFill>
            <a:blip r:embed="rId2"/>
            <a:stretch>
              <a:fillRect/>
            </a:stretch>
          </p:blipFill>
          <p:spPr>
            <a:xfrm>
              <a:off x="5472700" y="2320279"/>
              <a:ext cx="5881100" cy="3856684"/>
            </a:xfrm>
            <a:prstGeom prst="rect">
              <a:avLst/>
            </a:prstGeom>
          </p:spPr>
        </p:pic>
        <p:sp>
          <p:nvSpPr>
            <p:cNvPr id="7" name="직사각형 6">
              <a:extLst>
                <a:ext uri="{FF2B5EF4-FFF2-40B4-BE49-F238E27FC236}">
                  <a16:creationId xmlns="" xmlns:a16="http://schemas.microsoft.com/office/drawing/2014/main" id="{04E6BB25-5ECF-4BE7-ACB2-B37B8C4DCFF7}"/>
                </a:ext>
              </a:extLst>
            </p:cNvPr>
            <p:cNvSpPr/>
            <p:nvPr/>
          </p:nvSpPr>
          <p:spPr>
            <a:xfrm>
              <a:off x="7283669" y="2312276"/>
              <a:ext cx="2133600" cy="409903"/>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 xmlns:a16="http://schemas.microsoft.com/office/drawing/2014/main" id="{7DB1F340-765C-4C00-8673-C9AAB4686630}"/>
                </a:ext>
              </a:extLst>
            </p:cNvPr>
            <p:cNvSpPr/>
            <p:nvPr/>
          </p:nvSpPr>
          <p:spPr>
            <a:xfrm>
              <a:off x="5483209" y="3889896"/>
              <a:ext cx="2525673" cy="409903"/>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 xmlns:a16="http://schemas.microsoft.com/office/drawing/2014/main" id="{9E16205D-2650-4497-8FAF-C3ACF1F91784}"/>
                </a:ext>
              </a:extLst>
            </p:cNvPr>
            <p:cNvSpPr/>
            <p:nvPr/>
          </p:nvSpPr>
          <p:spPr>
            <a:xfrm>
              <a:off x="5483209" y="5356089"/>
              <a:ext cx="3534667" cy="409903"/>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62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04-1</a:t>
            </a:r>
            <a:r>
              <a:rPr lang="en-US" altLang="ko-KR" sz="3600" b="1" dirty="0">
                <a:solidFill>
                  <a:srgbClr val="50B869"/>
                </a:solidFill>
              </a:rPr>
              <a:t> </a:t>
            </a:r>
            <a:r>
              <a:rPr lang="en-US" altLang="ko-KR" sz="3600" b="1" dirty="0"/>
              <a:t>CSV </a:t>
            </a:r>
            <a:r>
              <a:rPr lang="ko-KR" altLang="en-US" sz="3600" b="1" dirty="0"/>
              <a:t>데이터 </a:t>
            </a:r>
            <a:r>
              <a:rPr lang="ko-KR" altLang="en-US" sz="3600" dirty="0"/>
              <a:t>알아보기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만들고 읽기</a:t>
            </a:r>
            <a:endParaRPr lang="en-US" altLang="ko-KR" sz="2400" b="1" dirty="0">
              <a:solidFill>
                <a:srgbClr val="008000"/>
              </a:solidFill>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엑셀에서 확인</a:t>
            </a:r>
            <a:endParaRPr lang="en-US" altLang="ko-KR" sz="2000"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 xmlns:a16="http://schemas.microsoft.com/office/drawing/2014/main" id="{B245C089-F99E-4989-88C1-55CCDACBCDA4}"/>
              </a:ext>
            </a:extLst>
          </p:cNvPr>
          <p:cNvPicPr>
            <a:picLocks noChangeAspect="1"/>
          </p:cNvPicPr>
          <p:nvPr/>
        </p:nvPicPr>
        <p:blipFill>
          <a:blip r:embed="rId2"/>
          <a:stretch>
            <a:fillRect/>
          </a:stretch>
        </p:blipFill>
        <p:spPr>
          <a:xfrm>
            <a:off x="4417794" y="2765158"/>
            <a:ext cx="6639090" cy="2469650"/>
          </a:xfrm>
          <a:prstGeom prst="rect">
            <a:avLst/>
          </a:prstGeom>
        </p:spPr>
      </p:pic>
    </p:spTree>
    <p:extLst>
      <p:ext uri="{BB962C8B-B14F-4D97-AF65-F5344CB8AC3E}">
        <p14:creationId xmlns:p14="http://schemas.microsoft.com/office/powerpoint/2010/main" val="1687620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번역한 예문을 표로 저장하기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프로그램 작성하고 저장하기</a:t>
            </a:r>
            <a:endParaRPr lang="en-US" altLang="ko-KR" sz="20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startAt="5"/>
            </a:pPr>
            <a:r>
              <a:rPr lang="en-US" altLang="ko-KR" sz="1600" dirty="0">
                <a:latin typeface="Arial" panose="020B0604020202020204" pitchFamily="34" charset="0"/>
                <a:cs typeface="Arial" panose="020B0604020202020204" pitchFamily="34" charset="0"/>
              </a:rPr>
              <a:t>split</a:t>
            </a:r>
            <a:r>
              <a:rPr lang="ko-KR" altLang="en-US" sz="1600" dirty="0">
                <a:latin typeface="Arial" panose="020B0604020202020204" pitchFamily="34" charset="0"/>
                <a:cs typeface="Arial" panose="020B0604020202020204" pitchFamily="34" charset="0"/>
              </a:rPr>
              <a:t>으로 한글 문장을 나눔</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startAt="5"/>
            </a:pPr>
            <a:r>
              <a:rPr lang="en-US" altLang="ko-KR" sz="1600" dirty="0">
                <a:latin typeface="Arial" panose="020B0604020202020204" pitchFamily="34" charset="0"/>
                <a:cs typeface="Arial" panose="020B0604020202020204" pitchFamily="34" charset="0"/>
              </a:rPr>
              <a:t>split</a:t>
            </a:r>
            <a:r>
              <a:rPr lang="ko-KR" altLang="en-US" sz="1600" dirty="0">
                <a:latin typeface="Arial" panose="020B0604020202020204" pitchFamily="34" charset="0"/>
                <a:cs typeface="Arial" panose="020B0604020202020204" pitchFamily="34" charset="0"/>
              </a:rPr>
              <a:t>으로 영문 문장을 나눔</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startAt="5"/>
            </a:pPr>
            <a:r>
              <a:rPr lang="en-US" altLang="ko-KR" sz="1600" dirty="0">
                <a:latin typeface="Arial" panose="020B0604020202020204" pitchFamily="34" charset="0"/>
                <a:cs typeface="Arial" panose="020B0604020202020204" pitchFamily="34" charset="0"/>
              </a:rPr>
              <a:t>csv </a:t>
            </a:r>
            <a:r>
              <a:rPr lang="ko-KR" altLang="en-US" sz="1600" dirty="0">
                <a:latin typeface="Arial" panose="020B0604020202020204" pitchFamily="34" charset="0"/>
                <a:cs typeface="Arial" panose="020B0604020202020204" pitchFamily="34" charset="0"/>
              </a:rPr>
              <a:t>파일로 저장</a:t>
            </a:r>
            <a:endParaRPr lang="en-US" altLang="ko-KR" sz="1600" dirty="0">
              <a:latin typeface="Arial" panose="020B0604020202020204" pitchFamily="34" charset="0"/>
              <a:cs typeface="Arial" panose="020B0604020202020204" pitchFamily="34" charset="0"/>
            </a:endParaRPr>
          </a:p>
        </p:txBody>
      </p:sp>
      <p:grpSp>
        <p:nvGrpSpPr>
          <p:cNvPr id="4" name="그룹 3">
            <a:extLst>
              <a:ext uri="{FF2B5EF4-FFF2-40B4-BE49-F238E27FC236}">
                <a16:creationId xmlns="" xmlns:a16="http://schemas.microsoft.com/office/drawing/2014/main" id="{316EAB5A-4E5B-46B1-ADAD-084C33DDC8B6}"/>
              </a:ext>
            </a:extLst>
          </p:cNvPr>
          <p:cNvGrpSpPr/>
          <p:nvPr/>
        </p:nvGrpSpPr>
        <p:grpSpPr>
          <a:xfrm>
            <a:off x="6666452" y="2416029"/>
            <a:ext cx="3399650" cy="3760934"/>
            <a:chOff x="7283667" y="1690688"/>
            <a:chExt cx="3933338" cy="4351338"/>
          </a:xfrm>
        </p:grpSpPr>
        <p:pic>
          <p:nvPicPr>
            <p:cNvPr id="5" name="그림 4">
              <a:extLst>
                <a:ext uri="{FF2B5EF4-FFF2-40B4-BE49-F238E27FC236}">
                  <a16:creationId xmlns="" xmlns:a16="http://schemas.microsoft.com/office/drawing/2014/main" id="{4FB15CB4-2EAC-4C61-A2B9-81F536326BE1}"/>
                </a:ext>
              </a:extLst>
            </p:cNvPr>
            <p:cNvPicPr>
              <a:picLocks noChangeAspect="1"/>
            </p:cNvPicPr>
            <p:nvPr/>
          </p:nvPicPr>
          <p:blipFill>
            <a:blip r:embed="rId2"/>
            <a:stretch>
              <a:fillRect/>
            </a:stretch>
          </p:blipFill>
          <p:spPr>
            <a:xfrm>
              <a:off x="7283669" y="1690688"/>
              <a:ext cx="3933336" cy="4351338"/>
            </a:xfrm>
            <a:prstGeom prst="rect">
              <a:avLst/>
            </a:prstGeom>
          </p:spPr>
        </p:pic>
        <p:sp>
          <p:nvSpPr>
            <p:cNvPr id="7" name="직사각형 6">
              <a:extLst>
                <a:ext uri="{FF2B5EF4-FFF2-40B4-BE49-F238E27FC236}">
                  <a16:creationId xmlns="" xmlns:a16="http://schemas.microsoft.com/office/drawing/2014/main" id="{04E6BB25-5ECF-4BE7-ACB2-B37B8C4DCFF7}"/>
                </a:ext>
              </a:extLst>
            </p:cNvPr>
            <p:cNvSpPr/>
            <p:nvPr/>
          </p:nvSpPr>
          <p:spPr>
            <a:xfrm>
              <a:off x="7283668" y="1969377"/>
              <a:ext cx="3765331"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 xmlns:a16="http://schemas.microsoft.com/office/drawing/2014/main" id="{E5D76C80-75EF-46A6-A289-CD8C9D269809}"/>
                </a:ext>
              </a:extLst>
            </p:cNvPr>
            <p:cNvSpPr/>
            <p:nvPr/>
          </p:nvSpPr>
          <p:spPr>
            <a:xfrm>
              <a:off x="7283667" y="2510397"/>
              <a:ext cx="3765331"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51325504-7D63-410B-870E-FC6C90E22F05}"/>
                </a:ext>
              </a:extLst>
            </p:cNvPr>
            <p:cNvSpPr/>
            <p:nvPr/>
          </p:nvSpPr>
          <p:spPr>
            <a:xfrm>
              <a:off x="7344811" y="3800877"/>
              <a:ext cx="3765331"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 xmlns:a16="http://schemas.microsoft.com/office/drawing/2014/main" id="{71031368-C9A4-4FF9-8425-3B0F34140ADC}"/>
                </a:ext>
              </a:extLst>
            </p:cNvPr>
            <p:cNvSpPr/>
            <p:nvPr/>
          </p:nvSpPr>
          <p:spPr>
            <a:xfrm>
              <a:off x="7436066" y="3168651"/>
              <a:ext cx="3765331"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95782CD0-8F21-4639-9193-255C658D7335}"/>
                </a:ext>
              </a:extLst>
            </p:cNvPr>
            <p:cNvSpPr/>
            <p:nvPr/>
          </p:nvSpPr>
          <p:spPr>
            <a:xfrm>
              <a:off x="7344810" y="3011332"/>
              <a:ext cx="3765331"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 xmlns:a16="http://schemas.microsoft.com/office/drawing/2014/main" id="{EEF11968-BDBB-4780-BF1E-4ACA1EBF89CF}"/>
                </a:ext>
              </a:extLst>
            </p:cNvPr>
            <p:cNvSpPr/>
            <p:nvPr/>
          </p:nvSpPr>
          <p:spPr>
            <a:xfrm>
              <a:off x="7344809" y="4294391"/>
              <a:ext cx="3856588"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 xmlns:a16="http://schemas.microsoft.com/office/drawing/2014/main" id="{2EB34B53-3C09-4248-9A0B-4ADA710C48C2}"/>
                </a:ext>
              </a:extLst>
            </p:cNvPr>
            <p:cNvSpPr/>
            <p:nvPr/>
          </p:nvSpPr>
          <p:spPr>
            <a:xfrm>
              <a:off x="7360141" y="4766476"/>
              <a:ext cx="3856588" cy="194704"/>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 xmlns:a16="http://schemas.microsoft.com/office/drawing/2014/main" id="{0E4AF946-B4E0-4F8B-8753-008BEF7D5DCF}"/>
                </a:ext>
              </a:extLst>
            </p:cNvPr>
            <p:cNvSpPr/>
            <p:nvPr/>
          </p:nvSpPr>
          <p:spPr>
            <a:xfrm>
              <a:off x="7344809" y="5548600"/>
              <a:ext cx="3856588" cy="493426"/>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76970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04-4</a:t>
            </a:r>
            <a:r>
              <a:rPr lang="en-US" altLang="ko-KR" sz="3600" b="1" dirty="0">
                <a:solidFill>
                  <a:srgbClr val="50B869"/>
                </a:solidFill>
              </a:rPr>
              <a:t> </a:t>
            </a:r>
            <a:r>
              <a:rPr lang="en-US" altLang="ko-KR" sz="3600" b="1" dirty="0"/>
              <a:t>CSV </a:t>
            </a:r>
            <a:r>
              <a:rPr lang="ko-KR" altLang="en-US" sz="3600" b="1" dirty="0"/>
              <a:t>파일</a:t>
            </a:r>
            <a:r>
              <a:rPr lang="ko-KR" altLang="en-US" sz="3600" dirty="0"/>
              <a:t> 데이터 분석하기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a:solidFill>
                  <a:srgbClr val="008000"/>
                </a:solidFill>
                <a:latin typeface="Arial" panose="020B0604020202020204" pitchFamily="34" charset="0"/>
                <a:cs typeface="Arial" panose="020B0604020202020204" pitchFamily="34" charset="0"/>
              </a:rPr>
              <a:t>번역한 예문을 표로 저장하기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a:latin typeface="Arial" panose="020B0604020202020204" pitchFamily="34" charset="0"/>
                <a:cs typeface="Arial" panose="020B0604020202020204" pitchFamily="34" charset="0"/>
              </a:rPr>
              <a:t>에디터에서 프로그램 바로 실행하기</a:t>
            </a:r>
          </a:p>
          <a:p>
            <a:pPr lvl="1">
              <a:buClr>
                <a:srgbClr val="008000"/>
              </a:buClr>
            </a:pPr>
            <a:endParaRPr lang="en-US" altLang="ko-KR" sz="20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en-US" altLang="ko-KR" sz="1600" dirty="0">
                <a:latin typeface="Arial" panose="020B0604020202020204" pitchFamily="34" charset="0"/>
                <a:cs typeface="Arial" panose="020B0604020202020204" pitchFamily="34" charset="0"/>
              </a:rPr>
              <a:t>&lt;F6&gt;</a:t>
            </a:r>
            <a:r>
              <a:rPr lang="ko-KR" altLang="en-US" sz="1600" dirty="0">
                <a:latin typeface="Arial" panose="020B0604020202020204" pitchFamily="34" charset="0"/>
                <a:cs typeface="Arial" panose="020B0604020202020204" pitchFamily="34" charset="0"/>
              </a:rPr>
              <a:t>를 눌러 프로그램 실행</a:t>
            </a:r>
            <a:endParaRPr lang="en-US" altLang="ko-KR" sz="1600" dirty="0">
              <a:latin typeface="Arial" panose="020B0604020202020204" pitchFamily="34" charset="0"/>
              <a:cs typeface="Arial" panose="020B0604020202020204" pitchFamily="34" charset="0"/>
            </a:endParaRPr>
          </a:p>
          <a:p>
            <a:pPr marL="1257300" lvl="2" indent="-342900">
              <a:buClr>
                <a:srgbClr val="008000"/>
              </a:buClr>
              <a:buFont typeface="+mj-lt"/>
              <a:buAutoNum type="arabicPeriod"/>
            </a:pPr>
            <a:r>
              <a:rPr lang="ko-KR" altLang="en-US" sz="1600" dirty="0">
                <a:latin typeface="Arial" panose="020B0604020202020204" pitchFamily="34" charset="0"/>
                <a:cs typeface="Arial" panose="020B0604020202020204" pitchFamily="34" charset="0"/>
              </a:rPr>
              <a:t>저장 경로에 </a:t>
            </a:r>
            <a:r>
              <a:rPr lang="en-US" altLang="ko-KR" sz="1600" dirty="0">
                <a:latin typeface="Arial" panose="020B0604020202020204" pitchFamily="34" charset="0"/>
                <a:cs typeface="Arial" panose="020B0604020202020204" pitchFamily="34" charset="0"/>
              </a:rPr>
              <a:t>Korean_English.csv </a:t>
            </a:r>
            <a:r>
              <a:rPr lang="ko-KR" altLang="en-US" sz="1600" dirty="0">
                <a:latin typeface="Arial" panose="020B0604020202020204" pitchFamily="34" charset="0"/>
                <a:cs typeface="Arial" panose="020B0604020202020204" pitchFamily="34" charset="0"/>
              </a:rPr>
              <a:t>생성</a:t>
            </a:r>
            <a:endParaRPr lang="en-US" altLang="ko-KR" sz="1600" dirty="0">
              <a:latin typeface="Arial" panose="020B0604020202020204" pitchFamily="34" charset="0"/>
              <a:cs typeface="Arial" panose="020B0604020202020204" pitchFamily="34" charset="0"/>
            </a:endParaRPr>
          </a:p>
        </p:txBody>
      </p:sp>
      <p:sp>
        <p:nvSpPr>
          <p:cNvPr id="17" name="직사각형 16">
            <a:extLst>
              <a:ext uri="{FF2B5EF4-FFF2-40B4-BE49-F238E27FC236}">
                <a16:creationId xmlns="" xmlns:a16="http://schemas.microsoft.com/office/drawing/2014/main" id="{0E4AF946-B4E0-4F8B-8753-008BEF7D5DCF}"/>
              </a:ext>
            </a:extLst>
          </p:cNvPr>
          <p:cNvSpPr/>
          <p:nvPr/>
        </p:nvSpPr>
        <p:spPr>
          <a:xfrm>
            <a:off x="7794769" y="3738731"/>
            <a:ext cx="3007234" cy="366967"/>
          </a:xfrm>
          <a:prstGeom prst="rect">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 xmlns:a16="http://schemas.microsoft.com/office/drawing/2014/main" id="{AB040FFB-D037-44A4-BDA3-B60D565E69D7}"/>
              </a:ext>
            </a:extLst>
          </p:cNvPr>
          <p:cNvPicPr>
            <a:picLocks noChangeAspect="1"/>
          </p:cNvPicPr>
          <p:nvPr/>
        </p:nvPicPr>
        <p:blipFill rotWithShape="1">
          <a:blip r:embed="rId2"/>
          <a:srcRect t="6469"/>
          <a:stretch/>
        </p:blipFill>
        <p:spPr>
          <a:xfrm>
            <a:off x="6096000" y="2710812"/>
            <a:ext cx="4974750" cy="2789771"/>
          </a:xfrm>
          <a:prstGeom prst="rect">
            <a:avLst/>
          </a:prstGeom>
        </p:spPr>
      </p:pic>
    </p:spTree>
    <p:extLst>
      <p:ext uri="{BB962C8B-B14F-4D97-AF65-F5344CB8AC3E}">
        <p14:creationId xmlns:p14="http://schemas.microsoft.com/office/powerpoint/2010/main" val="156271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 xmlns:a16="http://schemas.microsoft.com/office/drawing/2014/main" id="{6F0C9C9E-9A37-496C-BDA8-D751A51BF617}"/>
              </a:ext>
            </a:extLst>
          </p:cNvPr>
          <p:cNvSpPr>
            <a:spLocks noGrp="1"/>
          </p:cNvSpPr>
          <p:nvPr>
            <p:ph type="title"/>
          </p:nvPr>
        </p:nvSpPr>
        <p:spPr/>
        <p:txBody>
          <a:bodyPr>
            <a:normAutofit/>
          </a:bodyPr>
          <a:lstStyle/>
          <a:p>
            <a:r>
              <a:rPr lang="en-US" altLang="ko-KR" sz="3600" b="1" dirty="0">
                <a:solidFill>
                  <a:srgbClr val="008000"/>
                </a:solidFill>
              </a:rPr>
              <a:t>04-2</a:t>
            </a:r>
            <a:r>
              <a:rPr lang="en-US" altLang="ko-KR" sz="3600" b="1" dirty="0">
                <a:solidFill>
                  <a:srgbClr val="50B869"/>
                </a:solidFill>
              </a:rPr>
              <a:t> </a:t>
            </a:r>
            <a:r>
              <a:rPr lang="ko-KR" altLang="en-US" sz="3600" b="1" dirty="0" err="1"/>
              <a:t>파이썬으로</a:t>
            </a:r>
            <a:r>
              <a:rPr lang="ko-KR" altLang="en-US" sz="3600" b="1" dirty="0"/>
              <a:t> </a:t>
            </a:r>
            <a:r>
              <a:rPr lang="en-US" altLang="ko-KR" sz="3600" dirty="0"/>
              <a:t>CSV </a:t>
            </a:r>
            <a:r>
              <a:rPr lang="ko-KR" altLang="en-US" sz="3600" dirty="0"/>
              <a:t>파일 읽고 쓰기</a:t>
            </a:r>
          </a:p>
        </p:txBody>
      </p:sp>
      <p:sp>
        <p:nvSpPr>
          <p:cNvPr id="3" name="내용 개체 틀 2">
            <a:extLst>
              <a:ext uri="{FF2B5EF4-FFF2-40B4-BE49-F238E27FC236}">
                <a16:creationId xmlns="" xmlns:a16="http://schemas.microsoft.com/office/drawing/2014/main" id="{20EDD81E-B426-40AF-8A47-49FEBE49B848}"/>
              </a:ext>
            </a:extLst>
          </p:cNvPr>
          <p:cNvSpPr>
            <a:spLocks noGrp="1"/>
          </p:cNvSpPr>
          <p:nvPr>
            <p:ph sz="half" idx="1"/>
          </p:nvPr>
        </p:nvSpPr>
        <p:spPr>
          <a:xfrm>
            <a:off x="838200" y="1825625"/>
            <a:ext cx="10515600" cy="4351338"/>
          </a:xfrm>
        </p:spPr>
        <p:txBody>
          <a:bodyPr/>
          <a:lstStyle/>
          <a:p>
            <a:pPr marL="0" indent="0">
              <a:buNone/>
            </a:pPr>
            <a:r>
              <a:rPr lang="ko-KR" altLang="en-US" sz="2400" b="1" dirty="0" err="1">
                <a:solidFill>
                  <a:srgbClr val="008000"/>
                </a:solidFill>
                <a:latin typeface="Arial" panose="020B0604020202020204" pitchFamily="34" charset="0"/>
                <a:cs typeface="Arial" panose="020B0604020202020204" pitchFamily="34" charset="0"/>
              </a:rPr>
              <a:t>파이썬으로</a:t>
            </a:r>
            <a:r>
              <a:rPr lang="ko-KR" altLang="en-US" sz="2400" b="1" dirty="0">
                <a:solidFill>
                  <a:srgbClr val="008000"/>
                </a:solidFill>
                <a:latin typeface="Arial" panose="020B0604020202020204" pitchFamily="34" charset="0"/>
                <a:cs typeface="Arial" panose="020B0604020202020204" pitchFamily="34" charset="0"/>
              </a:rPr>
              <a:t> </a:t>
            </a:r>
            <a:r>
              <a:rPr lang="en-US" altLang="ko-KR" sz="2400" b="1" dirty="0">
                <a:solidFill>
                  <a:srgbClr val="008000"/>
                </a:solidFill>
                <a:latin typeface="Arial" panose="020B0604020202020204" pitchFamily="34" charset="0"/>
                <a:cs typeface="Arial" panose="020B0604020202020204" pitchFamily="34" charset="0"/>
              </a:rPr>
              <a:t>CSV </a:t>
            </a:r>
            <a:r>
              <a:rPr lang="ko-KR" altLang="en-US" sz="2400" b="1" dirty="0">
                <a:solidFill>
                  <a:srgbClr val="008000"/>
                </a:solidFill>
                <a:latin typeface="Arial" panose="020B0604020202020204" pitchFamily="34" charset="0"/>
                <a:cs typeface="Arial" panose="020B0604020202020204" pitchFamily="34" charset="0"/>
              </a:rPr>
              <a:t>파일 읽고 쓰기</a:t>
            </a:r>
            <a:endParaRPr lang="en-US" altLang="ko-KR" sz="1800" dirty="0">
              <a:latin typeface="Arial" panose="020B0604020202020204" pitchFamily="34" charset="0"/>
              <a:cs typeface="Arial" panose="020B0604020202020204" pitchFamily="34" charset="0"/>
            </a:endParaRPr>
          </a:p>
          <a:p>
            <a:pPr marL="0" indent="0">
              <a:buNone/>
            </a:pPr>
            <a:endParaRPr lang="en-US" altLang="ko-KR" sz="1800" dirty="0">
              <a:latin typeface="Arial" panose="020B0604020202020204" pitchFamily="34" charset="0"/>
              <a:cs typeface="Arial" panose="020B0604020202020204" pitchFamily="34" charset="0"/>
            </a:endParaRPr>
          </a:p>
          <a:p>
            <a:pPr lvl="1">
              <a:buClr>
                <a:srgbClr val="008000"/>
              </a:buClr>
            </a:pPr>
            <a:r>
              <a:rPr lang="ko-KR" altLang="en-US" sz="2000" dirty="0" err="1">
                <a:latin typeface="Arial" panose="020B0604020202020204" pitchFamily="34" charset="0"/>
                <a:cs typeface="Arial" panose="020B0604020202020204" pitchFamily="34" charset="0"/>
              </a:rPr>
              <a:t>파이썬에서</a:t>
            </a:r>
            <a:r>
              <a:rPr lang="ko-KR" altLang="en-US" sz="2000" dirty="0">
                <a:latin typeface="Arial" panose="020B0604020202020204" pitchFamily="34" charset="0"/>
                <a:cs typeface="Arial" panose="020B0604020202020204" pitchFamily="34" charset="0"/>
              </a:rPr>
              <a:t>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파일을 읽으려면 </a:t>
            </a: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모듈을 사용</a:t>
            </a:r>
            <a:endParaRPr lang="en-US" altLang="ko-KR" sz="2000" dirty="0">
              <a:latin typeface="Arial" panose="020B0604020202020204" pitchFamily="34" charset="0"/>
              <a:cs typeface="Arial" panose="020B0604020202020204" pitchFamily="34" charset="0"/>
            </a:endParaRPr>
          </a:p>
          <a:p>
            <a:pPr lvl="1">
              <a:buClr>
                <a:srgbClr val="008000"/>
              </a:buClr>
            </a:pPr>
            <a:endParaRPr lang="en-US" altLang="ko-KR" sz="2000" dirty="0">
              <a:latin typeface="Arial" panose="020B0604020202020204" pitchFamily="34" charset="0"/>
              <a:cs typeface="Arial" panose="020B0604020202020204" pitchFamily="34" charset="0"/>
            </a:endParaRPr>
          </a:p>
          <a:p>
            <a:pPr lvl="1">
              <a:buClr>
                <a:srgbClr val="008000"/>
              </a:buClr>
            </a:pPr>
            <a:r>
              <a:rPr lang="en-US" altLang="ko-KR" sz="2000" dirty="0">
                <a:latin typeface="Arial" panose="020B0604020202020204" pitchFamily="34" charset="0"/>
                <a:cs typeface="Arial" panose="020B0604020202020204" pitchFamily="34" charset="0"/>
              </a:rPr>
              <a:t>csv </a:t>
            </a:r>
            <a:r>
              <a:rPr lang="ko-KR" altLang="en-US" sz="2000" dirty="0">
                <a:latin typeface="Arial" panose="020B0604020202020204" pitchFamily="34" charset="0"/>
                <a:cs typeface="Arial" panose="020B0604020202020204" pitchFamily="34" charset="0"/>
              </a:rPr>
              <a:t>모듈이 인식할 수 있도록 자료의 형태를 바꿔야 함</a:t>
            </a:r>
            <a:endParaRPr lang="en-US" altLang="ko-KR" sz="2000"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 xmlns:a16="http://schemas.microsoft.com/office/drawing/2014/main" id="{ACD22395-2535-4AD1-9E13-4B78865D5B1B}"/>
              </a:ext>
            </a:extLst>
          </p:cNvPr>
          <p:cNvPicPr>
            <a:picLocks noChangeAspect="1"/>
          </p:cNvPicPr>
          <p:nvPr/>
        </p:nvPicPr>
        <p:blipFill>
          <a:blip r:embed="rId2"/>
          <a:stretch>
            <a:fillRect/>
          </a:stretch>
        </p:blipFill>
        <p:spPr>
          <a:xfrm>
            <a:off x="1480493" y="4224020"/>
            <a:ext cx="9231013" cy="1267002"/>
          </a:xfrm>
          <a:prstGeom prst="rect">
            <a:avLst/>
          </a:prstGeom>
        </p:spPr>
      </p:pic>
    </p:spTree>
    <p:extLst>
      <p:ext uri="{BB962C8B-B14F-4D97-AF65-F5344CB8AC3E}">
        <p14:creationId xmlns:p14="http://schemas.microsoft.com/office/powerpoint/2010/main" val="10838253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TotalTime>
  <Words>1463</Words>
  <Application>Microsoft Office PowerPoint</Application>
  <PresentationFormat>사용자 지정</PresentationFormat>
  <Paragraphs>370</Paragraphs>
  <Slides>81</Slides>
  <Notes>0</Notes>
  <HiddenSlides>0</HiddenSlides>
  <MMClips>0</MMClips>
  <ScaleCrop>false</ScaleCrop>
  <HeadingPairs>
    <vt:vector size="4" baseType="variant">
      <vt:variant>
        <vt:lpstr>테마</vt:lpstr>
      </vt:variant>
      <vt:variant>
        <vt:i4>1</vt:i4>
      </vt:variant>
      <vt:variant>
        <vt:lpstr>슬라이드 제목</vt:lpstr>
      </vt:variant>
      <vt:variant>
        <vt:i4>81</vt:i4>
      </vt:variant>
    </vt:vector>
  </HeadingPairs>
  <TitlesOfParts>
    <vt:vector size="82" baseType="lpstr">
      <vt:lpstr>Office 테마</vt:lpstr>
      <vt:lpstr>PowerPoint 프레젠테이션</vt:lpstr>
      <vt:lpstr>PowerPoint 프레젠테이션</vt:lpstr>
      <vt:lpstr>04-1 CSV 데이터 알아보기</vt:lpstr>
      <vt:lpstr>04-1 CSV 데이터 알아보기</vt:lpstr>
      <vt:lpstr>04-1 CSV 데이터 알아보기</vt:lpstr>
      <vt:lpstr>04-1 CSV 데이터 알아보기</vt:lpstr>
      <vt:lpstr>04-1 CSV 데이터 알아보기</vt:lpstr>
      <vt:lpstr>04-1 CSV 데이터 알아보기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04-2 파이썬으로 CSV 파일 읽고 쓰기</vt:lpstr>
      <vt:lpstr>PowerPoint 프레젠테이션</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04-3 CSV 파일 안의 문자를 숫자로 전환하기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lpstr>04-4 CSV 파일 데이터 분석하기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은숙</dc:creator>
  <cp:lastModifiedBy>이태훈</cp:lastModifiedBy>
  <cp:revision>396</cp:revision>
  <dcterms:created xsi:type="dcterms:W3CDTF">2020-08-05T08:09:40Z</dcterms:created>
  <dcterms:modified xsi:type="dcterms:W3CDTF">2022-11-27T12:56:05Z</dcterms:modified>
</cp:coreProperties>
</file>